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26"/>
  </p:notesMasterIdLst>
  <p:sldIdLst>
    <p:sldId id="256" r:id="rId2"/>
    <p:sldId id="257" r:id="rId3"/>
    <p:sldId id="258" r:id="rId4"/>
    <p:sldId id="260" r:id="rId5"/>
    <p:sldId id="745" r:id="rId6"/>
    <p:sldId id="747" r:id="rId7"/>
    <p:sldId id="753" r:id="rId8"/>
    <p:sldId id="754" r:id="rId9"/>
    <p:sldId id="755" r:id="rId10"/>
    <p:sldId id="756" r:id="rId11"/>
    <p:sldId id="757" r:id="rId12"/>
    <p:sldId id="741" r:id="rId13"/>
    <p:sldId id="743" r:id="rId14"/>
    <p:sldId id="259" r:id="rId15"/>
    <p:sldId id="746" r:id="rId16"/>
    <p:sldId id="748" r:id="rId17"/>
    <p:sldId id="749" r:id="rId18"/>
    <p:sldId id="738" r:id="rId19"/>
    <p:sldId id="740" r:id="rId20"/>
    <p:sldId id="750" r:id="rId21"/>
    <p:sldId id="751" r:id="rId22"/>
    <p:sldId id="752" r:id="rId23"/>
    <p:sldId id="758" r:id="rId24"/>
    <p:sldId id="75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741" autoAdjust="0"/>
  </p:normalViewPr>
  <p:slideViewPr>
    <p:cSldViewPr snapToGrid="0">
      <p:cViewPr varScale="1">
        <p:scale>
          <a:sx n="75" d="100"/>
          <a:sy n="75" d="100"/>
        </p:scale>
        <p:origin x="4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notesMaster" Target="notesMasters/notesMaster1.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presProps" Target="presProps.xml" /><Relationship Id="rId30"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5CB0F-C200-4AC2-8D8E-BDDCACEF61D6}" type="datetimeFigureOut">
              <a:rPr lang="en-IN" smtClean="0"/>
              <a:t>04-07-2022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0207F5-BC0A-4AA9-9B46-0D57D9C86727}" type="slidenum">
              <a:rPr lang="en-IN" smtClean="0"/>
              <a:t>‹#›</a:t>
            </a:fld>
            <a:endParaRPr lang="en-IN"/>
          </a:p>
        </p:txBody>
      </p:sp>
    </p:spTree>
    <p:extLst>
      <p:ext uri="{BB962C8B-B14F-4D97-AF65-F5344CB8AC3E}">
        <p14:creationId xmlns:p14="http://schemas.microsoft.com/office/powerpoint/2010/main" val="1643897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2" name="PlaceHolder 1"/>
          <p:cNvSpPr>
            <a:spLocks noGrp="1"/>
          </p:cNvSpPr>
          <p:nvPr>
            <p:ph type="body"/>
          </p:nvPr>
        </p:nvSpPr>
        <p:spPr>
          <a:xfrm>
            <a:off x="679771" y="4715911"/>
            <a:ext cx="5437783" cy="4467309"/>
          </a:xfrm>
          <a:prstGeom prst="rect">
            <a:avLst/>
          </a:prstGeom>
        </p:spPr>
        <p:txBody>
          <a:bodyPr/>
          <a:lstStyle/>
          <a:p>
            <a:endParaRPr/>
          </a:p>
        </p:txBody>
      </p:sp>
      <p:sp>
        <p:nvSpPr>
          <p:cNvPr id="1643" name="TextShape 2"/>
          <p:cNvSpPr txBox="1"/>
          <p:nvPr/>
        </p:nvSpPr>
        <p:spPr>
          <a:xfrm>
            <a:off x="3850588" y="9430252"/>
            <a:ext cx="2945302" cy="496020"/>
          </a:xfrm>
          <a:prstGeom prst="rect">
            <a:avLst/>
          </a:prstGeom>
        </p:spPr>
        <p:txBody>
          <a:bodyPr lIns="90416" tIns="45208" rIns="90416" bIns="45208" anchor="b"/>
          <a:lstStyle/>
          <a:p>
            <a:pPr algn="r">
              <a:lnSpc>
                <a:spcPct val="100000"/>
              </a:lnSpc>
            </a:pPr>
            <a:fld id="{3559A8F1-97B5-46D5-AC19-782E477D3CED}" type="slidenum">
              <a:rPr lang="en-US" sz="1200">
                <a:latin typeface="Arial"/>
              </a:rPr>
              <a:pPr algn="r">
                <a:lnSpc>
                  <a:spcPct val="100000"/>
                </a:lnSpc>
              </a:pPr>
              <a:t>12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2" name="PlaceHolder 1"/>
          <p:cNvSpPr>
            <a:spLocks noGrp="1"/>
          </p:cNvSpPr>
          <p:nvPr>
            <p:ph type="body"/>
          </p:nvPr>
        </p:nvSpPr>
        <p:spPr>
          <a:xfrm>
            <a:off x="679771" y="4715911"/>
            <a:ext cx="5437783" cy="4467309"/>
          </a:xfrm>
          <a:prstGeom prst="rect">
            <a:avLst/>
          </a:prstGeom>
        </p:spPr>
        <p:txBody>
          <a:bodyPr/>
          <a:lstStyle/>
          <a:p>
            <a:endParaRPr/>
          </a:p>
        </p:txBody>
      </p:sp>
      <p:sp>
        <p:nvSpPr>
          <p:cNvPr id="1643" name="TextShape 2"/>
          <p:cNvSpPr txBox="1"/>
          <p:nvPr/>
        </p:nvSpPr>
        <p:spPr>
          <a:xfrm>
            <a:off x="3850588" y="9430252"/>
            <a:ext cx="2945302" cy="496020"/>
          </a:xfrm>
          <a:prstGeom prst="rect">
            <a:avLst/>
          </a:prstGeom>
        </p:spPr>
        <p:txBody>
          <a:bodyPr lIns="90416" tIns="45208" rIns="90416" bIns="45208" anchor="b"/>
          <a:lstStyle/>
          <a:p>
            <a:pPr algn="r">
              <a:lnSpc>
                <a:spcPct val="100000"/>
              </a:lnSpc>
            </a:pPr>
            <a:fld id="{3559A8F1-97B5-46D5-AC19-782E477D3CED}" type="slidenum">
              <a:rPr lang="en-US" sz="1200">
                <a:latin typeface="Arial"/>
              </a:rPr>
              <a:pPr algn="r">
                <a:lnSpc>
                  <a:spcPct val="100000"/>
                </a:lnSpc>
              </a:pPr>
              <a:t>18</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2" name="PlaceHolder 1"/>
          <p:cNvSpPr>
            <a:spLocks noGrp="1"/>
          </p:cNvSpPr>
          <p:nvPr>
            <p:ph type="body"/>
          </p:nvPr>
        </p:nvSpPr>
        <p:spPr>
          <a:xfrm>
            <a:off x="679771" y="4715911"/>
            <a:ext cx="5437783" cy="4467309"/>
          </a:xfrm>
          <a:prstGeom prst="rect">
            <a:avLst/>
          </a:prstGeom>
        </p:spPr>
        <p:txBody>
          <a:bodyPr/>
          <a:lstStyle/>
          <a:p>
            <a:endParaRPr/>
          </a:p>
        </p:txBody>
      </p:sp>
      <p:sp>
        <p:nvSpPr>
          <p:cNvPr id="1643" name="TextShape 2"/>
          <p:cNvSpPr txBox="1"/>
          <p:nvPr/>
        </p:nvSpPr>
        <p:spPr>
          <a:xfrm>
            <a:off x="3850588" y="9430252"/>
            <a:ext cx="2945302" cy="496020"/>
          </a:xfrm>
          <a:prstGeom prst="rect">
            <a:avLst/>
          </a:prstGeom>
        </p:spPr>
        <p:txBody>
          <a:bodyPr lIns="90416" tIns="45208" rIns="90416" bIns="45208" anchor="b"/>
          <a:lstStyle/>
          <a:p>
            <a:pPr algn="r">
              <a:lnSpc>
                <a:spcPct val="100000"/>
              </a:lnSpc>
            </a:pPr>
            <a:fld id="{3559A8F1-97B5-46D5-AC19-782E477D3CED}" type="slidenum">
              <a:rPr lang="en-US" sz="1200">
                <a:latin typeface="Arial"/>
              </a:rPr>
              <a:pPr algn="r">
                <a:lnSpc>
                  <a:spcPct val="100000"/>
                </a:lnSpc>
              </a:pPr>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7FD227-5D34-4F78-B927-B6CBD02D0392}" type="datetimeFigureOut">
              <a:rPr lang="en-IN" smtClean="0"/>
              <a:t>04-07-2022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370689350"/>
      </p:ext>
    </p:extLst>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7FD227-5D34-4F78-B927-B6CBD02D0392}" type="datetimeFigureOut">
              <a:rPr lang="en-IN" smtClean="0"/>
              <a:t>04-07-2022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1329710599"/>
      </p:ext>
    </p:extLst>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C7FD227-5D34-4F78-B927-B6CBD02D0392}" type="datetimeFigureOut">
              <a:rPr lang="en-IN" smtClean="0"/>
              <a:t>04-07-2022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4182008626"/>
      </p:ext>
    </p:extLst>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9C7FD227-5D34-4F78-B927-B6CBD02D0392}" type="datetimeFigureOut">
              <a:rPr lang="en-IN" smtClean="0"/>
              <a:t>04-07-2022</a:t>
            </a:fld>
            <a:endParaRPr lang="en-IN"/>
          </a:p>
        </p:txBody>
      </p:sp>
      <p:sp>
        <p:nvSpPr>
          <p:cNvPr id="9" name="Footer Placeholder 8"/>
          <p:cNvSpPr>
            <a:spLocks noGrp="1"/>
          </p:cNvSpPr>
          <p:nvPr>
            <p:ph type="ftr" sz="quarter" idx="11"/>
          </p:nvPr>
        </p:nvSpPr>
        <p:spPr/>
        <p:txBody>
          <a:bodyPr/>
          <a:lstStyle/>
          <a:p>
            <a:endParaRPr lang="en-IN"/>
          </a:p>
        </p:txBody>
      </p:sp>
      <p:sp>
        <p:nvSpPr>
          <p:cNvPr id="10" name="Slide Number Placeholder 9"/>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25256500"/>
      </p:ext>
    </p:extLst>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C7FD227-5D34-4F78-B927-B6CBD02D0392}" type="datetimeFigureOut">
              <a:rPr lang="en-IN" smtClean="0"/>
              <a:t>04-07-2022</a:t>
            </a:fld>
            <a:endParaRPr lang="en-IN"/>
          </a:p>
        </p:txBody>
      </p:sp>
      <p:sp>
        <p:nvSpPr>
          <p:cNvPr id="11" name="Footer Placeholder 10"/>
          <p:cNvSpPr>
            <a:spLocks noGrp="1"/>
          </p:cNvSpPr>
          <p:nvPr>
            <p:ph type="ftr" sz="quarter" idx="11"/>
          </p:nvPr>
        </p:nvSpPr>
        <p:spPr/>
        <p:txBody>
          <a:bodyPr/>
          <a:lstStyle/>
          <a:p>
            <a:endParaRPr lang="en-IN"/>
          </a:p>
        </p:txBody>
      </p:sp>
      <p:sp>
        <p:nvSpPr>
          <p:cNvPr id="12" name="Slide Number Placeholder 11"/>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4284524967"/>
      </p:ext>
    </p:extLst>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C7FD227-5D34-4F78-B927-B6CBD02D0392}" type="datetimeFigureOut">
              <a:rPr lang="en-IN" smtClean="0"/>
              <a:t>04-07-2022</a:t>
            </a:fld>
            <a:endParaRPr lang="en-IN"/>
          </a:p>
        </p:txBody>
      </p:sp>
      <p:sp>
        <p:nvSpPr>
          <p:cNvPr id="7" name="Footer Placeholder 6"/>
          <p:cNvSpPr>
            <a:spLocks noGrp="1"/>
          </p:cNvSpPr>
          <p:nvPr>
            <p:ph type="ftr" sz="quarter" idx="11"/>
          </p:nvPr>
        </p:nvSpPr>
        <p:spPr/>
        <p:txBody>
          <a:bodyPr/>
          <a:lstStyle/>
          <a:p>
            <a:endParaRPr lang="en-IN"/>
          </a:p>
        </p:txBody>
      </p:sp>
      <p:sp>
        <p:nvSpPr>
          <p:cNvPr id="8" name="Slide Number Placeholder 7"/>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1065147612"/>
      </p:ext>
    </p:extLst>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C7FD227-5D34-4F78-B927-B6CBD02D0392}" type="datetimeFigureOut">
              <a:rPr lang="en-IN" smtClean="0"/>
              <a:t>04-07-2022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3208917911"/>
      </p:ext>
    </p:extLst>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9C7FD227-5D34-4F78-B927-B6CBD02D0392}" type="datetimeFigureOut">
              <a:rPr lang="en-IN" smtClean="0"/>
              <a:t>04-07-2022</a:t>
            </a:fld>
            <a:endParaRPr lang="en-IN"/>
          </a:p>
        </p:txBody>
      </p:sp>
      <p:sp>
        <p:nvSpPr>
          <p:cNvPr id="9" name="Footer Placeholder 8"/>
          <p:cNvSpPr>
            <a:spLocks noGrp="1"/>
          </p:cNvSpPr>
          <p:nvPr>
            <p:ph type="ftr" sz="quarter" idx="11"/>
          </p:nvPr>
        </p:nvSpPr>
        <p:spPr/>
        <p:txBody>
          <a:bodyPr/>
          <a:lstStyle/>
          <a:p>
            <a:endParaRPr lang="en-IN"/>
          </a:p>
        </p:txBody>
      </p:sp>
      <p:sp>
        <p:nvSpPr>
          <p:cNvPr id="10" name="Slide Number Placeholder 9"/>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4193595633"/>
      </p:ext>
    </p:extLst>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9C7FD227-5D34-4F78-B927-B6CBD02D0392}" type="datetimeFigureOut">
              <a:rPr lang="en-IN" smtClean="0"/>
              <a:t>04-07-2022</a:t>
            </a:fld>
            <a:endParaRPr lang="en-IN"/>
          </a:p>
        </p:txBody>
      </p:sp>
      <p:sp>
        <p:nvSpPr>
          <p:cNvPr id="9" name="Footer Placeholder 8"/>
          <p:cNvSpPr>
            <a:spLocks noGrp="1"/>
          </p:cNvSpPr>
          <p:nvPr>
            <p:ph type="ftr" sz="quarter" idx="11"/>
          </p:nvPr>
        </p:nvSpPr>
        <p:spPr>
          <a:xfrm>
            <a:off x="3499101" y="6356350"/>
            <a:ext cx="5911517" cy="365125"/>
          </a:xfrm>
        </p:spPr>
        <p:txBody>
          <a:bodyPr/>
          <a:lstStyle/>
          <a:p>
            <a:endParaRPr lang="en-IN"/>
          </a:p>
        </p:txBody>
      </p:sp>
      <p:sp>
        <p:nvSpPr>
          <p:cNvPr id="10" name="Slide Number Placeholder 9"/>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652245068"/>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7FD227-5D34-4F78-B927-B6CBD02D0392}" type="datetimeFigureOut">
              <a:rPr lang="en-IN" smtClean="0"/>
              <a:t>04-07-2022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315247405"/>
      </p:ext>
    </p:extLst>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7FD227-5D34-4F78-B927-B6CBD02D0392}" type="datetimeFigureOut">
              <a:rPr lang="en-IN" smtClean="0"/>
              <a:t>04-07-2022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8EAB432-7C66-4BBF-B5B2-628ACEE00688}" type="slidenum">
              <a:rPr lang="en-IN" smtClean="0"/>
              <a:t>‹#›</a:t>
            </a:fld>
            <a:endParaRPr lang="en-IN"/>
          </a:p>
        </p:txBody>
      </p:sp>
    </p:spTree>
    <p:extLst>
      <p:ext uri="{BB962C8B-B14F-4D97-AF65-F5344CB8AC3E}">
        <p14:creationId xmlns:p14="http://schemas.microsoft.com/office/powerpoint/2010/main" val="3414138559"/>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C7FD227-5D34-4F78-B927-B6CBD02D0392}" type="datetimeFigureOut">
              <a:rPr lang="en-IN" smtClean="0"/>
              <a:t>04-07-2022</a:t>
            </a:fld>
            <a:endParaRPr lang="en-IN"/>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IN"/>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98EAB432-7C66-4BBF-B5B2-628ACEE00688}" type="slidenum">
              <a:rPr lang="en-IN" smtClean="0"/>
              <a:t>‹#›</a:t>
            </a:fld>
            <a:endParaRPr lang="en-IN"/>
          </a:p>
        </p:txBody>
      </p:sp>
    </p:spTree>
    <p:extLst>
      <p:ext uri="{BB962C8B-B14F-4D97-AF65-F5344CB8AC3E}">
        <p14:creationId xmlns:p14="http://schemas.microsoft.com/office/powerpoint/2010/main" val="1075936634"/>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transition spd="med">
    <p:pull/>
  </p:transition>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4.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2.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notesSlide" Target="../notesSlides/notesSlide1.xml"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4.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7.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4.jpeg" /><Relationship Id="rId1" Type="http://schemas.openxmlformats.org/officeDocument/2006/relationships/slideLayout" Target="../slideLayouts/slideLayout4.xml" /></Relationships>
</file>

<file path=ppt/slides/_rels/slide18.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notesSlide" Target="../notesSlides/notesSlide3.xml" /><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2.xml.rels><?xml version="1.0" encoding="UTF-8" standalone="yes"?>
<Relationships xmlns="http://schemas.openxmlformats.org/package/2006/relationships"><Relationship Id="rId2" Type="http://schemas.openxmlformats.org/officeDocument/2006/relationships/hyperlink" Target="https://hausla.jktpo.in/" TargetMode="External" /><Relationship Id="rId1" Type="http://schemas.openxmlformats.org/officeDocument/2006/relationships/slideLayout" Target="../slideLayouts/slideLayout4.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5930-8095-2248-6EA7-A42D068CB309}"/>
              </a:ext>
            </a:extLst>
          </p:cNvPr>
          <p:cNvSpPr>
            <a:spLocks noGrp="1"/>
          </p:cNvSpPr>
          <p:nvPr>
            <p:ph type="ctrTitle"/>
          </p:nvPr>
        </p:nvSpPr>
        <p:spPr>
          <a:xfrm>
            <a:off x="0" y="2188361"/>
            <a:ext cx="9144000" cy="2387600"/>
          </a:xfrm>
        </p:spPr>
        <p:txBody>
          <a:bodyPr>
            <a:normAutofit/>
            <a:scene3d>
              <a:camera prst="obliqueBottomRight"/>
              <a:lightRig rig="threePt" dir="t"/>
            </a:scene3d>
            <a:sp3d extrusionH="57150">
              <a:bevelT w="38100" h="38100" prst="angle"/>
            </a:sp3d>
          </a:bodyPr>
          <a:lstStyle/>
          <a:p>
            <a:pPr algn="ctr"/>
            <a:r>
              <a:rPr lang="en-US" sz="4000" b="1" dirty="0">
                <a:solidFill>
                  <a:srgbClr val="002060"/>
                </a:solidFill>
                <a:effectLst>
                  <a:outerShdw blurRad="50800" dist="38100" dir="13500000" algn="br" rotWithShape="0">
                    <a:prstClr val="black">
                      <a:alpha val="40000"/>
                    </a:prstClr>
                  </a:outerShdw>
                </a:effectLst>
                <a:latin typeface="Times New Roman" panose="02020603050405020304" pitchFamily="18" charset="0"/>
                <a:cs typeface="Times New Roman" panose="02020603050405020304" pitchFamily="18" charset="0"/>
              </a:rPr>
              <a:t>VOCATIONAL  TRAINING </a:t>
            </a:r>
            <a:br>
              <a:rPr lang="en-US" sz="4000" b="1" dirty="0">
                <a:solidFill>
                  <a:srgbClr val="002060"/>
                </a:solidFill>
                <a:effectLst>
                  <a:outerShdw blurRad="50800" dist="38100" dir="13500000" algn="br" rotWithShape="0">
                    <a:prstClr val="black">
                      <a:alpha val="40000"/>
                    </a:prstClr>
                  </a:outerShdw>
                </a:effectLst>
                <a:latin typeface="Times New Roman" panose="02020603050405020304" pitchFamily="18" charset="0"/>
                <a:cs typeface="Times New Roman" panose="02020603050405020304" pitchFamily="18" charset="0"/>
              </a:rPr>
            </a:br>
            <a:r>
              <a:rPr lang="en-US" sz="4000" b="1" dirty="0">
                <a:solidFill>
                  <a:srgbClr val="002060"/>
                </a:solidFill>
                <a:effectLst>
                  <a:outerShdw blurRad="50800" dist="38100" dir="13500000" algn="br" rotWithShape="0">
                    <a:prstClr val="black">
                      <a:alpha val="40000"/>
                    </a:prstClr>
                  </a:outerShdw>
                </a:effectLst>
                <a:latin typeface="Times New Roman" panose="02020603050405020304" pitchFamily="18" charset="0"/>
                <a:cs typeface="Times New Roman" panose="02020603050405020304" pitchFamily="18" charset="0"/>
              </a:rPr>
              <a:t>AND</a:t>
            </a:r>
            <a:br>
              <a:rPr lang="en-US" sz="4000" b="1" dirty="0">
                <a:solidFill>
                  <a:srgbClr val="002060"/>
                </a:solidFill>
                <a:effectLst>
                  <a:outerShdw blurRad="50800" dist="38100" dir="13500000" algn="br" rotWithShape="0">
                    <a:prstClr val="black">
                      <a:alpha val="40000"/>
                    </a:prstClr>
                  </a:outerShdw>
                </a:effectLst>
                <a:latin typeface="Times New Roman" panose="02020603050405020304" pitchFamily="18" charset="0"/>
                <a:cs typeface="Times New Roman" panose="02020603050405020304" pitchFamily="18" charset="0"/>
              </a:rPr>
            </a:br>
            <a:r>
              <a:rPr lang="en-US" sz="4000" b="1" dirty="0">
                <a:solidFill>
                  <a:srgbClr val="002060"/>
                </a:solidFill>
                <a:effectLst>
                  <a:outerShdw blurRad="50800" dist="38100" dir="13500000" algn="br" rotWithShape="0">
                    <a:prstClr val="black">
                      <a:alpha val="40000"/>
                    </a:prstClr>
                  </a:outerShdw>
                </a:effectLst>
                <a:latin typeface="Times New Roman" panose="02020603050405020304" pitchFamily="18" charset="0"/>
                <a:cs typeface="Times New Roman" panose="02020603050405020304" pitchFamily="18" charset="0"/>
              </a:rPr>
              <a:t>VARIOUS  SCHEMES  FOR  GIRLS </a:t>
            </a:r>
            <a:br>
              <a:rPr lang="en-US" sz="4000" dirty="0">
                <a:solidFill>
                  <a:srgbClr val="002060"/>
                </a:solidFill>
                <a:effectLst>
                  <a:outerShdw blurRad="50800" dist="38100" dir="13500000" algn="br" rotWithShape="0">
                    <a:prstClr val="black">
                      <a:alpha val="40000"/>
                    </a:prstClr>
                  </a:outerShdw>
                </a:effectLst>
                <a:latin typeface="Times New Roman" panose="02020603050405020304" pitchFamily="18" charset="0"/>
                <a:cs typeface="Times New Roman" panose="02020603050405020304" pitchFamily="18" charset="0"/>
              </a:rPr>
            </a:br>
            <a:endParaRPr lang="en-IN" sz="4000" dirty="0">
              <a:solidFill>
                <a:srgbClr val="002060"/>
              </a:solidFill>
              <a:effectLst>
                <a:outerShdw blurRad="50800" dist="38100" dir="13500000" algn="br" rotWithShape="0">
                  <a:prstClr val="black">
                    <a:alpha val="40000"/>
                  </a:prst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2919032"/>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D38878-3EC8-C3AC-345D-3746337C993A}"/>
              </a:ext>
            </a:extLst>
          </p:cNvPr>
          <p:cNvSpPr>
            <a:spLocks noGrp="1"/>
          </p:cNvSpPr>
          <p:nvPr>
            <p:ph type="title"/>
          </p:nvPr>
        </p:nvSpPr>
        <p:spPr>
          <a:xfrm>
            <a:off x="762000" y="192341"/>
            <a:ext cx="10515600" cy="484982"/>
          </a:xfrm>
        </p:spPr>
        <p:txBody>
          <a:bodyPr>
            <a:normAutofit/>
          </a:bodyPr>
          <a:lstStyle/>
          <a:p>
            <a:pPr algn="ctr"/>
            <a:r>
              <a:rPr lang="en-US" sz="2800" b="1" u="sng" dirty="0">
                <a:solidFill>
                  <a:schemeClr val="accent5">
                    <a:lumMod val="50000"/>
                  </a:schemeClr>
                </a:solidFill>
                <a:latin typeface="Arial Rounded MT Bold" pitchFamily="34" charset="0"/>
              </a:rPr>
              <a:t>J&amp;K GOVT  SCHEME</a:t>
            </a:r>
            <a:endParaRPr lang="en-IN" sz="2800" dirty="0">
              <a:solidFill>
                <a:schemeClr val="accent5">
                  <a:lumMod val="50000"/>
                </a:schemeClr>
              </a:solidFill>
            </a:endParaRPr>
          </a:p>
        </p:txBody>
      </p:sp>
      <p:pic>
        <p:nvPicPr>
          <p:cNvPr id="1026" name="Picture 2" descr="See the source image">
            <a:extLst>
              <a:ext uri="{FF2B5EF4-FFF2-40B4-BE49-F238E27FC236}">
                <a16:creationId xmlns:a16="http://schemas.microsoft.com/office/drawing/2014/main" id="{9CFABB0A-5FED-0C6D-6953-CEA4EE04A63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157288" y="2064352"/>
            <a:ext cx="4938712" cy="2931159"/>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635CC035-B987-6F66-2A23-548D900FB177}"/>
              </a:ext>
            </a:extLst>
          </p:cNvPr>
          <p:cNvSpPr txBox="1">
            <a:spLocks noGrp="1"/>
          </p:cNvSpPr>
          <p:nvPr>
            <p:ph sz="half" idx="2"/>
          </p:nvPr>
        </p:nvSpPr>
        <p:spPr>
          <a:xfrm>
            <a:off x="6223000" y="876199"/>
            <a:ext cx="5241640" cy="5076774"/>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r>
              <a:rPr lang="en-US" sz="1100" b="1" u="sng" dirty="0">
                <a:solidFill>
                  <a:schemeClr val="tx1"/>
                </a:solidFill>
              </a:rPr>
              <a:t> </a:t>
            </a:r>
            <a:r>
              <a:rPr lang="en-US" sz="1400" b="1" u="sng" dirty="0">
                <a:solidFill>
                  <a:schemeClr val="tx1"/>
                </a:solidFill>
              </a:rPr>
              <a:t>SCHEME</a:t>
            </a:r>
            <a:r>
              <a:rPr lang="en-US" sz="1400" b="1" dirty="0">
                <a:solidFill>
                  <a:schemeClr val="tx1"/>
                </a:solidFill>
              </a:rPr>
              <a:t>    -   PENSION  FOR OLD  AGE  WOMEN.</a:t>
            </a:r>
          </a:p>
          <a:p>
            <a:pPr>
              <a:buClrTx/>
              <a:buFont typeface="Wingdings" panose="05000000000000000000" pitchFamily="2" charset="2"/>
              <a:buChar char="Ø"/>
            </a:pPr>
            <a:r>
              <a:rPr lang="en-US" sz="1400" b="1" dirty="0">
                <a:solidFill>
                  <a:schemeClr val="tx1"/>
                </a:solidFill>
              </a:rPr>
              <a:t> </a:t>
            </a:r>
            <a:r>
              <a:rPr lang="en-US" sz="1400" b="1" u="sng" dirty="0">
                <a:solidFill>
                  <a:schemeClr val="tx1"/>
                </a:solidFill>
              </a:rPr>
              <a:t>BENEFICIARY</a:t>
            </a:r>
            <a:r>
              <a:rPr lang="en-US" sz="1400" b="1" dirty="0">
                <a:solidFill>
                  <a:schemeClr val="tx1"/>
                </a:solidFill>
              </a:rPr>
              <a:t> – INDIAN WOMEN  55 YEARS AND ABOVE.</a:t>
            </a:r>
          </a:p>
          <a:p>
            <a:pPr>
              <a:buClrTx/>
              <a:buFont typeface="Wingdings" panose="05000000000000000000" pitchFamily="2" charset="2"/>
              <a:buChar char="Ø"/>
            </a:pPr>
            <a:r>
              <a:rPr lang="en-US" sz="1400" b="1" dirty="0">
                <a:solidFill>
                  <a:schemeClr val="tx1"/>
                </a:solidFill>
              </a:rPr>
              <a:t> </a:t>
            </a:r>
            <a:r>
              <a:rPr lang="en-US" sz="1400" b="1" u="sng" dirty="0">
                <a:solidFill>
                  <a:schemeClr val="tx1"/>
                </a:solidFill>
              </a:rPr>
              <a:t>ELIGIBILITY</a:t>
            </a:r>
            <a:endParaRPr lang="en-US" sz="1400" b="1" dirty="0">
              <a:solidFill>
                <a:schemeClr val="tx1"/>
              </a:solidFill>
            </a:endParaRPr>
          </a:p>
          <a:p>
            <a:pPr marL="742950" lvl="1" indent="-285750">
              <a:buClrTx/>
              <a:buFont typeface="Wingdings" panose="05000000000000000000" pitchFamily="2" charset="2"/>
              <a:buChar char="Ø"/>
            </a:pPr>
            <a:r>
              <a:rPr lang="en-US" sz="1400" b="1" dirty="0">
                <a:solidFill>
                  <a:schemeClr val="tx1"/>
                </a:solidFill>
              </a:rPr>
              <a:t> NO SOURCE  OF OWN INCOME OR SUPPORT FROM FAMILY MEMBERS.</a:t>
            </a:r>
          </a:p>
          <a:p>
            <a:pPr marL="742950" lvl="1" indent="-285750">
              <a:buClrTx/>
              <a:buFont typeface="Wingdings" panose="05000000000000000000" pitchFamily="2" charset="2"/>
              <a:buChar char="Ø"/>
            </a:pPr>
            <a:r>
              <a:rPr lang="en-US" sz="1400" b="1" dirty="0">
                <a:solidFill>
                  <a:schemeClr val="tx1"/>
                </a:solidFill>
              </a:rPr>
              <a:t> SON/ SONS  BELOW  20  YEARS OF AGE.</a:t>
            </a:r>
          </a:p>
          <a:p>
            <a:pPr marL="742950" lvl="1" indent="-285750">
              <a:buClrTx/>
              <a:buFont typeface="Wingdings" panose="05000000000000000000" pitchFamily="2" charset="2"/>
              <a:buChar char="Ø"/>
            </a:pPr>
            <a:endParaRPr lang="en-US" sz="1400" b="1" dirty="0">
              <a:solidFill>
                <a:schemeClr val="tx1"/>
              </a:solidFill>
            </a:endParaRPr>
          </a:p>
          <a:p>
            <a:pPr>
              <a:buClrTx/>
              <a:buFont typeface="Wingdings" pitchFamily="2" charset="2"/>
              <a:buChar char="Ø"/>
            </a:pPr>
            <a:r>
              <a:rPr lang="en-US" sz="1400" b="1" dirty="0">
                <a:solidFill>
                  <a:schemeClr val="tx1"/>
                </a:solidFill>
              </a:rPr>
              <a:t> </a:t>
            </a:r>
            <a:r>
              <a:rPr lang="en-US" sz="1400" b="1" u="sng" dirty="0">
                <a:solidFill>
                  <a:schemeClr val="tx1"/>
                </a:solidFill>
              </a:rPr>
              <a:t>PENSION SCHEME </a:t>
            </a:r>
            <a:r>
              <a:rPr lang="en-US" sz="1400" b="1" dirty="0">
                <a:solidFill>
                  <a:schemeClr val="tx1"/>
                </a:solidFill>
              </a:rPr>
              <a:t>-  RS 200 PER MONTH PER BENEFICIARY.</a:t>
            </a:r>
          </a:p>
          <a:p>
            <a:pPr>
              <a:buClrTx/>
              <a:buFont typeface="Wingdings" pitchFamily="2" charset="2"/>
              <a:buChar char="Ø"/>
            </a:pPr>
            <a:endParaRPr lang="en-US" sz="1400" b="1" dirty="0">
              <a:solidFill>
                <a:schemeClr val="tx1"/>
              </a:solidFill>
            </a:endParaRPr>
          </a:p>
          <a:p>
            <a:pPr>
              <a:buClrTx/>
              <a:buFont typeface="Wingdings" pitchFamily="2" charset="2"/>
              <a:buChar char="Ø"/>
            </a:pPr>
            <a:r>
              <a:rPr lang="en-US" sz="1400" b="1" dirty="0">
                <a:solidFill>
                  <a:schemeClr val="tx1"/>
                </a:solidFill>
              </a:rPr>
              <a:t> </a:t>
            </a:r>
            <a:r>
              <a:rPr lang="en-US" sz="1400" b="1" u="sng" dirty="0">
                <a:solidFill>
                  <a:schemeClr val="tx1"/>
                </a:solidFill>
              </a:rPr>
              <a:t>HOW TO APPLY?</a:t>
            </a:r>
          </a:p>
          <a:p>
            <a:pPr>
              <a:buClrTx/>
              <a:buFont typeface="Wingdings" pitchFamily="2" charset="2"/>
              <a:buChar char="Ø"/>
            </a:pPr>
            <a:endParaRPr lang="en-US" sz="1400" b="1" dirty="0">
              <a:solidFill>
                <a:schemeClr val="tx1"/>
              </a:solidFill>
            </a:endParaRPr>
          </a:p>
          <a:p>
            <a:pPr marL="742950" lvl="1" indent="-285750">
              <a:buClrTx/>
              <a:buFont typeface="Wingdings" panose="05000000000000000000" pitchFamily="2" charset="2"/>
              <a:buChar char="Ø"/>
            </a:pPr>
            <a:r>
              <a:rPr lang="en-US" sz="1400" b="1" dirty="0">
                <a:solidFill>
                  <a:schemeClr val="tx1"/>
                </a:solidFill>
              </a:rPr>
              <a:t>APPLICATION  THROUGH  GRAM PANCHAYAT  TO BLOCK DEVELOPMENT OFFICER FOR SANCTION.</a:t>
            </a:r>
          </a:p>
          <a:p>
            <a:pPr lvl="1">
              <a:buClrTx/>
              <a:buFont typeface="Wingdings" panose="05000000000000000000" pitchFamily="2" charset="2"/>
              <a:buChar char="Ø"/>
            </a:pPr>
            <a:endParaRPr lang="en-US" sz="1400" b="1" dirty="0">
              <a:solidFill>
                <a:schemeClr val="tx1"/>
              </a:solidFill>
            </a:endParaRPr>
          </a:p>
          <a:p>
            <a:pPr marL="742950" lvl="1" indent="-285750">
              <a:buClrTx/>
              <a:buFont typeface="Wingdings" panose="05000000000000000000" pitchFamily="2" charset="2"/>
              <a:buChar char="Ø"/>
            </a:pPr>
            <a:r>
              <a:rPr lang="en-US" sz="1400" b="1" dirty="0">
                <a:solidFill>
                  <a:schemeClr val="tx1"/>
                </a:solidFill>
              </a:rPr>
              <a:t> CAN APPLY THROUGH </a:t>
            </a:r>
            <a:r>
              <a:rPr lang="en-US" sz="1400" b="1">
                <a:solidFill>
                  <a:schemeClr val="tx1"/>
                </a:solidFill>
              </a:rPr>
              <a:t>OFFICIAL WEBSITE</a:t>
            </a:r>
            <a:r>
              <a:rPr lang="en-IN" sz="1400" b="1">
                <a:solidFill>
                  <a:schemeClr val="tx1"/>
                </a:solidFill>
              </a:rPr>
              <a:t> </a:t>
            </a:r>
            <a:r>
              <a:rPr lang="en-US" sz="1400" b="1" u="sng">
                <a:solidFill>
                  <a:srgbClr val="FF0000"/>
                </a:solidFill>
              </a:rPr>
              <a:t>Jksocialwelfare</a:t>
            </a:r>
            <a:r>
              <a:rPr lang="en-US" sz="1400" b="1" u="sng" dirty="0">
                <a:solidFill>
                  <a:srgbClr val="FF0000"/>
                </a:solidFill>
              </a:rPr>
              <a:t>.nic.in</a:t>
            </a:r>
          </a:p>
          <a:p>
            <a:pPr lvl="1">
              <a:buClrTx/>
              <a:buFont typeface="Wingdings" panose="05000000000000000000" pitchFamily="2" charset="2"/>
              <a:buChar char="Ø"/>
            </a:pPr>
            <a:endParaRPr lang="en-US" sz="1100" b="1" dirty="0">
              <a:solidFill>
                <a:schemeClr val="tx1"/>
              </a:solidFill>
            </a:endParaRPr>
          </a:p>
          <a:p>
            <a:pPr lvl="1">
              <a:buClrTx/>
              <a:buFont typeface="Wingdings" panose="05000000000000000000" pitchFamily="2" charset="2"/>
              <a:buChar char="Ø"/>
            </a:pPr>
            <a:endParaRPr lang="en-US" sz="1100" b="1" dirty="0">
              <a:solidFill>
                <a:schemeClr val="tx1"/>
              </a:solidFill>
            </a:endParaRPr>
          </a:p>
        </p:txBody>
      </p:sp>
    </p:spTree>
    <p:extLst>
      <p:ext uri="{BB962C8B-B14F-4D97-AF65-F5344CB8AC3E}">
        <p14:creationId xmlns:p14="http://schemas.microsoft.com/office/powerpoint/2010/main" val="3672067617"/>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0B7AA5-A66C-9EA1-C112-0CE43F4F60F6}"/>
              </a:ext>
            </a:extLst>
          </p:cNvPr>
          <p:cNvSpPr>
            <a:spLocks noGrp="1"/>
          </p:cNvSpPr>
          <p:nvPr>
            <p:ph sz="half" idx="1"/>
          </p:nvPr>
        </p:nvSpPr>
        <p:spPr>
          <a:xfrm>
            <a:off x="96252" y="1291252"/>
            <a:ext cx="3176338" cy="4410438"/>
          </a:xfrm>
        </p:spPr>
        <p:txBody>
          <a:bodyPr>
            <a:normAutofit/>
          </a:bodyPr>
          <a:lstStyle/>
          <a:p>
            <a:pPr marL="0" indent="0" algn="just">
              <a:lnSpc>
                <a:spcPct val="100000"/>
              </a:lnSpc>
              <a:buNone/>
            </a:pPr>
            <a:r>
              <a:rPr lang="en-US" b="1" u="sng" dirty="0">
                <a:solidFill>
                  <a:schemeClr val="tx1"/>
                </a:solidFill>
              </a:rPr>
              <a:t>SCHEME</a:t>
            </a:r>
            <a:r>
              <a:rPr lang="en-US" b="1" dirty="0">
                <a:solidFill>
                  <a:schemeClr val="tx1"/>
                </a:solidFill>
              </a:rPr>
              <a:t>-  </a:t>
            </a:r>
          </a:p>
          <a:p>
            <a:pPr marL="0" indent="0" algn="just">
              <a:lnSpc>
                <a:spcPct val="100000"/>
              </a:lnSpc>
              <a:buNone/>
            </a:pPr>
            <a:r>
              <a:rPr lang="en-US" dirty="0">
                <a:solidFill>
                  <a:schemeClr val="tx1"/>
                </a:solidFill>
              </a:rPr>
              <a:t>PRADHAN MANTRI MATRU VANDANA YOJNA	</a:t>
            </a:r>
          </a:p>
          <a:p>
            <a:pPr marL="0" indent="0">
              <a:lnSpc>
                <a:spcPct val="100000"/>
              </a:lnSpc>
              <a:buNone/>
            </a:pPr>
            <a:r>
              <a:rPr lang="en-US" b="1" u="sng" dirty="0">
                <a:solidFill>
                  <a:schemeClr val="tx1"/>
                </a:solidFill>
              </a:rPr>
              <a:t>BENEFICIARIES</a:t>
            </a:r>
            <a:r>
              <a:rPr lang="en-US" b="1" dirty="0">
                <a:solidFill>
                  <a:schemeClr val="tx1"/>
                </a:solidFill>
              </a:rPr>
              <a:t>-</a:t>
            </a:r>
          </a:p>
          <a:p>
            <a:pPr marL="0" indent="0">
              <a:lnSpc>
                <a:spcPct val="100000"/>
              </a:lnSpc>
              <a:buNone/>
            </a:pPr>
            <a:r>
              <a:rPr lang="en-US" b="1" dirty="0">
                <a:solidFill>
                  <a:schemeClr val="tx1"/>
                </a:solidFill>
              </a:rPr>
              <a:t> </a:t>
            </a:r>
            <a:r>
              <a:rPr lang="en-US" dirty="0">
                <a:solidFill>
                  <a:schemeClr val="tx1"/>
                </a:solidFill>
              </a:rPr>
              <a:t>PREGNANT WOMEN AND LACTATING MOTHERS</a:t>
            </a:r>
          </a:p>
          <a:p>
            <a:endParaRPr lang="en-IN" dirty="0"/>
          </a:p>
        </p:txBody>
      </p:sp>
      <p:sp>
        <p:nvSpPr>
          <p:cNvPr id="7" name="Content Placeholder 6">
            <a:extLst>
              <a:ext uri="{FF2B5EF4-FFF2-40B4-BE49-F238E27FC236}">
                <a16:creationId xmlns:a16="http://schemas.microsoft.com/office/drawing/2014/main" id="{0F65AF5C-4DFF-8B9D-0F96-F91C6432A963}"/>
              </a:ext>
            </a:extLst>
          </p:cNvPr>
          <p:cNvSpPr txBox="1">
            <a:spLocks noGrp="1"/>
          </p:cNvSpPr>
          <p:nvPr>
            <p:ph sz="half" idx="2"/>
          </p:nvPr>
        </p:nvSpPr>
        <p:spPr>
          <a:xfrm>
            <a:off x="3580598" y="849041"/>
            <a:ext cx="7712242" cy="5102935"/>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r>
              <a:rPr lang="en-US" sz="1800" b="1" u="sng" dirty="0">
                <a:solidFill>
                  <a:schemeClr val="tx1"/>
                </a:solidFill>
              </a:rPr>
              <a:t>MAIN FEATURES</a:t>
            </a:r>
          </a:p>
          <a:p>
            <a:pPr marL="10287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ONLY FOR PREGNANT   AND LACTATING MOTHERS WHO LOST THEIR JOB.</a:t>
            </a:r>
          </a:p>
          <a:p>
            <a:pPr marL="74295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CASH INCENTIVES  IN THREE INSTALLMENTS  ON CHILD BIRTH, AFTER 150 DAYS AND AFTER 180 DAYS.</a:t>
            </a:r>
          </a:p>
          <a:p>
            <a:pPr lvl="1">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a:t>
            </a:r>
            <a:r>
              <a:rPr lang="en-US" b="1" u="sng" dirty="0">
                <a:solidFill>
                  <a:schemeClr val="tx1"/>
                </a:solidFill>
              </a:rPr>
              <a:t>IST  INSTALLMENT </a:t>
            </a:r>
            <a:r>
              <a:rPr lang="en-US" b="1" dirty="0">
                <a:solidFill>
                  <a:schemeClr val="tx1"/>
                </a:solidFill>
              </a:rPr>
              <a:t>– RS 1000/-  (ON CONCEIVING)</a:t>
            </a:r>
          </a:p>
          <a:p>
            <a:pPr marL="74295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a:t>
            </a:r>
            <a:r>
              <a:rPr lang="en-US" b="1" u="sng" dirty="0">
                <a:solidFill>
                  <a:schemeClr val="tx1"/>
                </a:solidFill>
              </a:rPr>
              <a:t>2</a:t>
            </a:r>
            <a:r>
              <a:rPr lang="en-US" b="1" u="sng" baseline="30000" dirty="0">
                <a:solidFill>
                  <a:schemeClr val="tx1"/>
                </a:solidFill>
              </a:rPr>
              <a:t>ND</a:t>
            </a:r>
            <a:r>
              <a:rPr lang="en-US" b="1" u="sng" dirty="0">
                <a:solidFill>
                  <a:schemeClr val="tx1"/>
                </a:solidFill>
              </a:rPr>
              <a:t> INSTALLMENT </a:t>
            </a:r>
            <a:r>
              <a:rPr lang="en-US" b="1" dirty="0">
                <a:solidFill>
                  <a:schemeClr val="tx1"/>
                </a:solidFill>
              </a:rPr>
              <a:t>-  RS 2000/-  </a:t>
            </a:r>
          </a:p>
          <a:p>
            <a:pPr marL="502920" lvl="1" indent="0">
              <a:buClrTx/>
              <a:buNone/>
            </a:pPr>
            <a:r>
              <a:rPr lang="en-US" b="1" dirty="0">
                <a:solidFill>
                  <a:schemeClr val="tx1"/>
                </a:solidFill>
              </a:rPr>
              <a:t>( CLAIM TO  BE RAISED 180 DAYS AFTER LMP)</a:t>
            </a:r>
          </a:p>
          <a:p>
            <a:pPr marL="74295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u="sng" dirty="0">
                <a:solidFill>
                  <a:schemeClr val="tx1"/>
                </a:solidFill>
              </a:rPr>
              <a:t> 3</a:t>
            </a:r>
            <a:r>
              <a:rPr lang="en-US" b="1" u="sng" baseline="30000" dirty="0">
                <a:solidFill>
                  <a:schemeClr val="tx1"/>
                </a:solidFill>
              </a:rPr>
              <a:t>RD</a:t>
            </a:r>
            <a:r>
              <a:rPr lang="en-US" b="1" u="sng" dirty="0">
                <a:solidFill>
                  <a:schemeClr val="tx1"/>
                </a:solidFill>
              </a:rPr>
              <a:t> INSTALLMENT </a:t>
            </a:r>
            <a:r>
              <a:rPr lang="en-US" b="1" dirty="0">
                <a:solidFill>
                  <a:schemeClr val="tx1"/>
                </a:solidFill>
              </a:rPr>
              <a:t>– RS 2000/-  </a:t>
            </a:r>
          </a:p>
          <a:p>
            <a:pPr lvl="1">
              <a:buClrTx/>
              <a:buFont typeface="Wingdings" panose="05000000000000000000" pitchFamily="2" charset="2"/>
              <a:buChar char="Ø"/>
            </a:pPr>
            <a:r>
              <a:rPr lang="en-US" b="1" dirty="0">
                <a:solidFill>
                  <a:schemeClr val="tx1"/>
                </a:solidFill>
              </a:rPr>
              <a:t>( A LACTATING MOTHER MAKE CLAIM AFTER CHILD BIRTH)</a:t>
            </a:r>
            <a:endParaRPr lang="en-US" sz="2000" dirty="0">
              <a:solidFill>
                <a:schemeClr val="tx1"/>
              </a:solidFill>
            </a:endParaRPr>
          </a:p>
          <a:p>
            <a:endParaRPr lang="en-IN" sz="1400" dirty="0">
              <a:solidFill>
                <a:schemeClr val="tx1"/>
              </a:solidFill>
            </a:endParaRPr>
          </a:p>
        </p:txBody>
      </p:sp>
      <p:sp>
        <p:nvSpPr>
          <p:cNvPr id="4" name="Title 3">
            <a:extLst>
              <a:ext uri="{FF2B5EF4-FFF2-40B4-BE49-F238E27FC236}">
                <a16:creationId xmlns:a16="http://schemas.microsoft.com/office/drawing/2014/main" id="{57D38878-3EC8-C3AC-345D-3746337C993A}"/>
              </a:ext>
            </a:extLst>
          </p:cNvPr>
          <p:cNvSpPr>
            <a:spLocks noGrp="1"/>
          </p:cNvSpPr>
          <p:nvPr>
            <p:ph type="title"/>
          </p:nvPr>
        </p:nvSpPr>
        <p:spPr>
          <a:xfrm>
            <a:off x="762000" y="192341"/>
            <a:ext cx="10515600" cy="484982"/>
          </a:xfrm>
        </p:spPr>
        <p:txBody>
          <a:bodyPr>
            <a:normAutofit/>
          </a:bodyPr>
          <a:lstStyle/>
          <a:p>
            <a:pPr algn="ctr"/>
            <a:r>
              <a:rPr lang="en-US" sz="2800" b="1" u="sng" dirty="0">
                <a:solidFill>
                  <a:schemeClr val="accent5">
                    <a:lumMod val="50000"/>
                  </a:schemeClr>
                </a:solidFill>
                <a:latin typeface="Arial Rounded MT Bold" pitchFamily="34" charset="0"/>
              </a:rPr>
              <a:t>J&amp;K GOVT  SCHEME</a:t>
            </a:r>
            <a:endParaRPr lang="en-IN" sz="2800" dirty="0">
              <a:solidFill>
                <a:schemeClr val="accent5">
                  <a:lumMod val="50000"/>
                </a:schemeClr>
              </a:solidFill>
            </a:endParaRPr>
          </a:p>
        </p:txBody>
      </p:sp>
    </p:spTree>
    <p:extLst>
      <p:ext uri="{BB962C8B-B14F-4D97-AF65-F5344CB8AC3E}">
        <p14:creationId xmlns:p14="http://schemas.microsoft.com/office/powerpoint/2010/main" val="334825335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750"/>
                                        <p:tgtEl>
                                          <p:spTgt spid="7">
                                            <p:txEl>
                                              <p:pRg st="0" end="0"/>
                                            </p:txEl>
                                          </p:spTgt>
                                        </p:tgtEl>
                                      </p:cBhvr>
                                    </p:animEffect>
                                    <p:anim calcmode="lin" valueType="num">
                                      <p:cBhvr>
                                        <p:cTn id="8" dur="75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750"/>
                                        <p:tgtEl>
                                          <p:spTgt spid="7">
                                            <p:txEl>
                                              <p:pRg st="2" end="2"/>
                                            </p:txEl>
                                          </p:spTgt>
                                        </p:tgtEl>
                                      </p:cBhvr>
                                    </p:animEffect>
                                    <p:anim calcmode="lin" valueType="num">
                                      <p:cBhvr>
                                        <p:cTn id="13" dur="75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4" dur="750" fill="hold"/>
                                        <p:tgtEl>
                                          <p:spTgt spid="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750"/>
                                        <p:tgtEl>
                                          <p:spTgt spid="7">
                                            <p:txEl>
                                              <p:pRg st="4" end="4"/>
                                            </p:txEl>
                                          </p:spTgt>
                                        </p:tgtEl>
                                      </p:cBhvr>
                                    </p:animEffect>
                                    <p:anim calcmode="lin" valueType="num">
                                      <p:cBhvr>
                                        <p:cTn id="18" dur="75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9" dur="750" fill="hold"/>
                                        <p:tgtEl>
                                          <p:spTgt spid="7">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750"/>
                                        <p:tgtEl>
                                          <p:spTgt spid="7">
                                            <p:txEl>
                                              <p:pRg st="6" end="6"/>
                                            </p:txEl>
                                          </p:spTgt>
                                        </p:tgtEl>
                                      </p:cBhvr>
                                    </p:animEffect>
                                    <p:anim calcmode="lin" valueType="num">
                                      <p:cBhvr>
                                        <p:cTn id="23" dur="75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24" dur="750" fill="hold"/>
                                        <p:tgtEl>
                                          <p:spTgt spid="7">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animEffect transition="in" filter="fade">
                                      <p:cBhvr>
                                        <p:cTn id="27" dur="750"/>
                                        <p:tgtEl>
                                          <p:spTgt spid="7">
                                            <p:txEl>
                                              <p:pRg st="8" end="8"/>
                                            </p:txEl>
                                          </p:spTgt>
                                        </p:tgtEl>
                                      </p:cBhvr>
                                    </p:animEffect>
                                    <p:anim calcmode="lin" valueType="num">
                                      <p:cBhvr>
                                        <p:cTn id="28" dur="75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29" dur="750" fill="hold"/>
                                        <p:tgtEl>
                                          <p:spTgt spid="7">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xEl>
                                              <p:pRg st="9" end="9"/>
                                            </p:txEl>
                                          </p:spTgt>
                                        </p:tgtEl>
                                        <p:attrNameLst>
                                          <p:attrName>style.visibility</p:attrName>
                                        </p:attrNameLst>
                                      </p:cBhvr>
                                      <p:to>
                                        <p:strVal val="visible"/>
                                      </p:to>
                                    </p:set>
                                    <p:animEffect transition="in" filter="fade">
                                      <p:cBhvr>
                                        <p:cTn id="32" dur="750"/>
                                        <p:tgtEl>
                                          <p:spTgt spid="7">
                                            <p:txEl>
                                              <p:pRg st="9" end="9"/>
                                            </p:txEl>
                                          </p:spTgt>
                                        </p:tgtEl>
                                      </p:cBhvr>
                                    </p:animEffect>
                                    <p:anim calcmode="lin" valueType="num">
                                      <p:cBhvr>
                                        <p:cTn id="33" dur="75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34" dur="750" fill="hold"/>
                                        <p:tgtEl>
                                          <p:spTgt spid="7">
                                            <p:txEl>
                                              <p:pRg st="9" end="9"/>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xEl>
                                              <p:pRg st="11" end="11"/>
                                            </p:txEl>
                                          </p:spTgt>
                                        </p:tgtEl>
                                        <p:attrNameLst>
                                          <p:attrName>style.visibility</p:attrName>
                                        </p:attrNameLst>
                                      </p:cBhvr>
                                      <p:to>
                                        <p:strVal val="visible"/>
                                      </p:to>
                                    </p:set>
                                    <p:animEffect transition="in" filter="fade">
                                      <p:cBhvr>
                                        <p:cTn id="37" dur="750"/>
                                        <p:tgtEl>
                                          <p:spTgt spid="7">
                                            <p:txEl>
                                              <p:pRg st="11" end="11"/>
                                            </p:txEl>
                                          </p:spTgt>
                                        </p:tgtEl>
                                      </p:cBhvr>
                                    </p:animEffect>
                                    <p:anim calcmode="lin" valueType="num">
                                      <p:cBhvr>
                                        <p:cTn id="38" dur="750" fill="hold"/>
                                        <p:tgtEl>
                                          <p:spTgt spid="7">
                                            <p:txEl>
                                              <p:pRg st="11" end="11"/>
                                            </p:txEl>
                                          </p:spTgt>
                                        </p:tgtEl>
                                        <p:attrNameLst>
                                          <p:attrName>ppt_x</p:attrName>
                                        </p:attrNameLst>
                                      </p:cBhvr>
                                      <p:tavLst>
                                        <p:tav tm="0">
                                          <p:val>
                                            <p:strVal val="#ppt_x"/>
                                          </p:val>
                                        </p:tav>
                                        <p:tav tm="100000">
                                          <p:val>
                                            <p:strVal val="#ppt_x"/>
                                          </p:val>
                                        </p:tav>
                                      </p:tavLst>
                                    </p:anim>
                                    <p:anim calcmode="lin" valueType="num">
                                      <p:cBhvr>
                                        <p:cTn id="39" dur="750" fill="hold"/>
                                        <p:tgtEl>
                                          <p:spTgt spid="7">
                                            <p:txEl>
                                              <p:pRg st="11" end="11"/>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
                                            <p:txEl>
                                              <p:pRg st="12" end="12"/>
                                            </p:txEl>
                                          </p:spTgt>
                                        </p:tgtEl>
                                        <p:attrNameLst>
                                          <p:attrName>style.visibility</p:attrName>
                                        </p:attrNameLst>
                                      </p:cBhvr>
                                      <p:to>
                                        <p:strVal val="visible"/>
                                      </p:to>
                                    </p:set>
                                    <p:animEffect transition="in" filter="fade">
                                      <p:cBhvr>
                                        <p:cTn id="42" dur="750"/>
                                        <p:tgtEl>
                                          <p:spTgt spid="7">
                                            <p:txEl>
                                              <p:pRg st="12" end="12"/>
                                            </p:txEl>
                                          </p:spTgt>
                                        </p:tgtEl>
                                      </p:cBhvr>
                                    </p:animEffect>
                                    <p:anim calcmode="lin" valueType="num">
                                      <p:cBhvr>
                                        <p:cTn id="43" dur="750" fill="hold"/>
                                        <p:tgtEl>
                                          <p:spTgt spid="7">
                                            <p:txEl>
                                              <p:pRg st="12" end="12"/>
                                            </p:txEl>
                                          </p:spTgt>
                                        </p:tgtEl>
                                        <p:attrNameLst>
                                          <p:attrName>ppt_x</p:attrName>
                                        </p:attrNameLst>
                                      </p:cBhvr>
                                      <p:tavLst>
                                        <p:tav tm="0">
                                          <p:val>
                                            <p:strVal val="#ppt_x"/>
                                          </p:val>
                                        </p:tav>
                                        <p:tav tm="100000">
                                          <p:val>
                                            <p:strVal val="#ppt_x"/>
                                          </p:val>
                                        </p:tav>
                                      </p:tavLst>
                                    </p:anim>
                                    <p:anim calcmode="lin" valueType="num">
                                      <p:cBhvr>
                                        <p:cTn id="44" dur="750" fill="hold"/>
                                        <p:tgtEl>
                                          <p:spTgt spid="7">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2265E-44BB-E555-0757-1711833892EA}"/>
              </a:ext>
            </a:extLst>
          </p:cNvPr>
          <p:cNvSpPr>
            <a:spLocks noGrp="1"/>
          </p:cNvSpPr>
          <p:nvPr>
            <p:ph sz="half" idx="1"/>
          </p:nvPr>
        </p:nvSpPr>
        <p:spPr>
          <a:xfrm>
            <a:off x="0" y="983381"/>
            <a:ext cx="3474720" cy="5120640"/>
          </a:xfrm>
        </p:spPr>
        <p:txBody>
          <a:bodyPr>
            <a:normAutofit fontScale="85000" lnSpcReduction="20000"/>
          </a:bodyPr>
          <a:lstStyle/>
          <a:p>
            <a:pPr marL="285750" indent="-285750" algn="just">
              <a:lnSpc>
                <a:spcPct val="100000"/>
              </a:lnSpc>
              <a:buFont typeface="Wingdings" pitchFamily="2" charset="2"/>
              <a:buChar char="Ø"/>
            </a:pPr>
            <a:r>
              <a:rPr lang="en-US" sz="3600" b="1" dirty="0">
                <a:solidFill>
                  <a:schemeClr val="tx1"/>
                </a:solidFill>
              </a:rPr>
              <a:t> </a:t>
            </a:r>
            <a:r>
              <a:rPr lang="en-US" sz="1900" b="1" u="sng" dirty="0">
                <a:solidFill>
                  <a:schemeClr val="tx1"/>
                </a:solidFill>
              </a:rPr>
              <a:t>SCHEME</a:t>
            </a:r>
            <a:r>
              <a:rPr lang="en-US" sz="1900" b="1" dirty="0">
                <a:solidFill>
                  <a:schemeClr val="tx1"/>
                </a:solidFill>
              </a:rPr>
              <a:t>- </a:t>
            </a:r>
          </a:p>
          <a:p>
            <a:pPr marL="285750" indent="-285750" algn="just">
              <a:lnSpc>
                <a:spcPct val="100000"/>
              </a:lnSpc>
              <a:buFont typeface="Wingdings" pitchFamily="2" charset="2"/>
              <a:buChar char="Ø"/>
            </a:pPr>
            <a:r>
              <a:rPr lang="en-US" sz="1900" dirty="0">
                <a:solidFill>
                  <a:schemeClr val="tx1"/>
                </a:solidFill>
              </a:rPr>
              <a:t> LADLI  BETI</a:t>
            </a:r>
          </a:p>
          <a:p>
            <a:pPr marL="285750" indent="-285750" algn="just">
              <a:lnSpc>
                <a:spcPct val="100000"/>
              </a:lnSpc>
              <a:buFont typeface="Wingdings" pitchFamily="2" charset="2"/>
              <a:buChar char="Ø"/>
            </a:pPr>
            <a:endParaRPr lang="en-US" sz="1900" b="1" dirty="0">
              <a:solidFill>
                <a:schemeClr val="tx1"/>
              </a:solidFill>
            </a:endParaRPr>
          </a:p>
          <a:p>
            <a:pPr marL="285750" indent="-285750">
              <a:lnSpc>
                <a:spcPct val="100000"/>
              </a:lnSpc>
              <a:buFont typeface="Wingdings" pitchFamily="2" charset="2"/>
              <a:buChar char="Ø"/>
            </a:pPr>
            <a:r>
              <a:rPr lang="en-US" sz="1900" b="1" u="sng" dirty="0">
                <a:solidFill>
                  <a:schemeClr val="tx1"/>
                </a:solidFill>
              </a:rPr>
              <a:t>BENEFICIARIES</a:t>
            </a:r>
            <a:r>
              <a:rPr lang="en-US" sz="1900" b="1" dirty="0">
                <a:solidFill>
                  <a:schemeClr val="tx1"/>
                </a:solidFill>
              </a:rPr>
              <a:t>- </a:t>
            </a:r>
          </a:p>
          <a:p>
            <a:pPr marL="285750" indent="-285750">
              <a:lnSpc>
                <a:spcPct val="100000"/>
              </a:lnSpc>
              <a:buFont typeface="Wingdings" pitchFamily="2" charset="2"/>
              <a:buChar char="Ø"/>
            </a:pPr>
            <a:r>
              <a:rPr lang="en-US" sz="1900" b="1" dirty="0">
                <a:solidFill>
                  <a:schemeClr val="tx1"/>
                </a:solidFill>
              </a:rPr>
              <a:t> </a:t>
            </a:r>
            <a:r>
              <a:rPr lang="en-US" sz="1900" dirty="0">
                <a:solidFill>
                  <a:schemeClr val="tx1"/>
                </a:solidFill>
              </a:rPr>
              <a:t>GIRL CHILD FROM  ECONOMICALLY  DISADVANTAGED SECTION.</a:t>
            </a:r>
          </a:p>
          <a:p>
            <a:pPr>
              <a:lnSpc>
                <a:spcPct val="100000"/>
              </a:lnSpc>
            </a:pPr>
            <a:r>
              <a:rPr lang="en-US" sz="1900" dirty="0">
                <a:solidFill>
                  <a:schemeClr val="tx1"/>
                </a:solidFill>
              </a:rPr>
              <a:t> </a:t>
            </a:r>
          </a:p>
          <a:p>
            <a:pPr marL="285750" indent="-285750">
              <a:lnSpc>
                <a:spcPct val="100000"/>
              </a:lnSpc>
              <a:buFont typeface="Wingdings" pitchFamily="2" charset="2"/>
              <a:buChar char="Ø"/>
            </a:pPr>
            <a:r>
              <a:rPr lang="en-US" sz="1900" b="1" dirty="0">
                <a:solidFill>
                  <a:schemeClr val="tx1"/>
                </a:solidFill>
              </a:rPr>
              <a:t> </a:t>
            </a:r>
            <a:r>
              <a:rPr lang="en-US" sz="1900" b="1" u="sng" dirty="0">
                <a:solidFill>
                  <a:schemeClr val="tx1"/>
                </a:solidFill>
              </a:rPr>
              <a:t>ELIGIBILITY</a:t>
            </a:r>
            <a:r>
              <a:rPr lang="en-US" sz="1900" b="1" dirty="0">
                <a:solidFill>
                  <a:schemeClr val="tx1"/>
                </a:solidFill>
              </a:rPr>
              <a:t>	</a:t>
            </a:r>
          </a:p>
          <a:p>
            <a:pPr marL="285750" indent="-285750">
              <a:lnSpc>
                <a:spcPct val="100000"/>
              </a:lnSpc>
              <a:buFont typeface="Wingdings" pitchFamily="2" charset="2"/>
              <a:buChar char="Ø"/>
            </a:pPr>
            <a:r>
              <a:rPr lang="en-US" sz="1900" dirty="0">
                <a:solidFill>
                  <a:schemeClr val="tx1"/>
                </a:solidFill>
              </a:rPr>
              <a:t>PARENTS TO BE PERMANENT RESIDENTS OF J&amp; K (UT).</a:t>
            </a:r>
          </a:p>
          <a:p>
            <a:pPr marL="285750" indent="-285750">
              <a:lnSpc>
                <a:spcPct val="100000"/>
              </a:lnSpc>
              <a:buFont typeface="Wingdings" pitchFamily="2" charset="2"/>
              <a:buChar char="Ø"/>
            </a:pPr>
            <a:r>
              <a:rPr lang="en-US" sz="1900" dirty="0">
                <a:solidFill>
                  <a:schemeClr val="tx1"/>
                </a:solidFill>
              </a:rPr>
              <a:t> MUST BE BORN AFTER 01 APR 2015.</a:t>
            </a:r>
          </a:p>
          <a:p>
            <a:pPr marL="285750" indent="-285750">
              <a:lnSpc>
                <a:spcPct val="100000"/>
              </a:lnSpc>
              <a:buFont typeface="Wingdings" pitchFamily="2" charset="2"/>
              <a:buChar char="Ø"/>
            </a:pPr>
            <a:r>
              <a:rPr lang="en-US" sz="1900" dirty="0">
                <a:solidFill>
                  <a:schemeClr val="tx1"/>
                </a:solidFill>
              </a:rPr>
              <a:t> PARENTS  ANNUAL INCOME  FROM ALL SOURCES IS LESS THAN RS 75,000/-</a:t>
            </a:r>
          </a:p>
          <a:p>
            <a:pPr algn="ctr">
              <a:lnSpc>
                <a:spcPct val="100000"/>
              </a:lnSpc>
            </a:pPr>
            <a:r>
              <a:rPr lang="en-US" sz="1600" b="1" dirty="0"/>
              <a:t>                                       </a:t>
            </a:r>
          </a:p>
          <a:p>
            <a:endParaRPr lang="en-IN" dirty="0"/>
          </a:p>
        </p:txBody>
      </p:sp>
      <p:sp>
        <p:nvSpPr>
          <p:cNvPr id="6" name="TextBox 5">
            <a:extLst>
              <a:ext uri="{FF2B5EF4-FFF2-40B4-BE49-F238E27FC236}">
                <a16:creationId xmlns:a16="http://schemas.microsoft.com/office/drawing/2014/main" id="{3BBA1A14-D984-59C0-01D7-DA943C692439}"/>
              </a:ext>
            </a:extLst>
          </p:cNvPr>
          <p:cNvSpPr txBox="1"/>
          <p:nvPr/>
        </p:nvSpPr>
        <p:spPr>
          <a:xfrm>
            <a:off x="3810401" y="1527764"/>
            <a:ext cx="7670972" cy="4031873"/>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marL="285750" indent="-285750">
              <a:buFont typeface="Wingdings" panose="05000000000000000000" pitchFamily="2" charset="2"/>
              <a:buChar char="Ø"/>
            </a:pPr>
            <a:r>
              <a:rPr lang="en-US" sz="1600" b="1" u="sng" dirty="0">
                <a:solidFill>
                  <a:schemeClr val="tx1"/>
                </a:solidFill>
              </a:rPr>
              <a:t>MAIN  FEATURES</a:t>
            </a:r>
          </a:p>
          <a:p>
            <a:pPr marL="285750" lvl="1" indent="-285750">
              <a:buFont typeface="Wingdings" panose="05000000000000000000" pitchFamily="2" charset="2"/>
              <a:buChar char="Ø"/>
            </a:pPr>
            <a:endParaRPr lang="en-US" sz="1600" b="1" dirty="0">
              <a:solidFill>
                <a:schemeClr val="tx1"/>
              </a:solidFill>
            </a:endParaRPr>
          </a:p>
          <a:p>
            <a:pPr marL="742950" lvl="1" indent="-285750">
              <a:buFont typeface="Wingdings" panose="05000000000000000000" pitchFamily="2" charset="2"/>
              <a:buChar char="Ø"/>
            </a:pPr>
            <a:r>
              <a:rPr lang="en-US" sz="1600" b="1" dirty="0">
                <a:solidFill>
                  <a:schemeClr val="tx1"/>
                </a:solidFill>
              </a:rPr>
              <a:t> IMPLEMENTATION IN TWO PHASES.</a:t>
            </a:r>
          </a:p>
          <a:p>
            <a:pPr marL="742950" lvl="1" indent="-285750">
              <a:buFont typeface="Wingdings" panose="05000000000000000000" pitchFamily="2" charset="2"/>
              <a:buChar char="Ø"/>
            </a:pPr>
            <a:endParaRPr lang="en-US" sz="1600" b="1" dirty="0">
              <a:solidFill>
                <a:schemeClr val="tx1"/>
              </a:solidFill>
            </a:endParaRPr>
          </a:p>
          <a:p>
            <a:pPr marL="742950" lvl="1" indent="-285750">
              <a:buFont typeface="Wingdings" panose="05000000000000000000" pitchFamily="2" charset="2"/>
              <a:buChar char="Ø"/>
            </a:pPr>
            <a:r>
              <a:rPr lang="en-US" sz="1600" b="1" dirty="0">
                <a:solidFill>
                  <a:schemeClr val="tx1"/>
                </a:solidFill>
              </a:rPr>
              <a:t> PHASE I -  RECURRING DEPOSIT FOR 14 YRS  @ 1000 PER MONTH BY  J &amp; K (UT)  ADMINISTRATION.</a:t>
            </a:r>
          </a:p>
          <a:p>
            <a:pPr marL="742950" lvl="1" indent="-285750">
              <a:buFont typeface="Wingdings" panose="05000000000000000000" pitchFamily="2" charset="2"/>
              <a:buChar char="Ø"/>
            </a:pPr>
            <a:endParaRPr lang="en-US" sz="1600" b="1" dirty="0">
              <a:solidFill>
                <a:schemeClr val="tx1"/>
              </a:solidFill>
            </a:endParaRPr>
          </a:p>
          <a:p>
            <a:pPr marL="742950" lvl="1" indent="-285750">
              <a:buFont typeface="Wingdings" panose="05000000000000000000" pitchFamily="2" charset="2"/>
              <a:buChar char="Ø"/>
            </a:pPr>
            <a:r>
              <a:rPr lang="en-US" sz="1600" b="1" dirty="0">
                <a:solidFill>
                  <a:schemeClr val="tx1"/>
                </a:solidFill>
              </a:rPr>
              <a:t>   PHASE II-  A CUMULATIVE TERM DEPOSIT FOR 07 YRS.</a:t>
            </a:r>
          </a:p>
          <a:p>
            <a:pPr marL="742950" lvl="1" indent="-285750">
              <a:buFont typeface="Wingdings" panose="05000000000000000000" pitchFamily="2" charset="2"/>
              <a:buChar char="Ø"/>
            </a:pPr>
            <a:endParaRPr lang="en-US" sz="1600" b="1" dirty="0">
              <a:solidFill>
                <a:schemeClr val="tx1"/>
              </a:solidFill>
            </a:endParaRPr>
          </a:p>
          <a:p>
            <a:pPr marL="285750" indent="-285750">
              <a:buFont typeface="Wingdings" pitchFamily="2" charset="2"/>
              <a:buChar char="Ø"/>
            </a:pPr>
            <a:r>
              <a:rPr lang="en-US" sz="1600" b="1" dirty="0">
                <a:solidFill>
                  <a:schemeClr val="tx1"/>
                </a:solidFill>
              </a:rPr>
              <a:t> MATURITY BENEFITS ON COMPLETION OF 21 YRS OF AGE.  TO GIRL CHILD  ONLY.</a:t>
            </a:r>
          </a:p>
          <a:p>
            <a:pPr marL="285750" indent="-285750">
              <a:buFont typeface="Wingdings" pitchFamily="2" charset="2"/>
              <a:buChar char="Ø"/>
            </a:pPr>
            <a:endParaRPr lang="en-US" sz="1600" b="1" dirty="0">
              <a:solidFill>
                <a:schemeClr val="tx1"/>
              </a:solidFill>
            </a:endParaRPr>
          </a:p>
          <a:p>
            <a:pPr marL="285750" indent="-285750">
              <a:buFont typeface="Wingdings" pitchFamily="2" charset="2"/>
              <a:buChar char="Ø"/>
            </a:pPr>
            <a:r>
              <a:rPr lang="en-US" sz="1600" b="1" dirty="0">
                <a:solidFill>
                  <a:schemeClr val="tx1"/>
                </a:solidFill>
              </a:rPr>
              <a:t> LIFE CERTIFICATE  CERTIFIED BY A GAZETTED OFFICER/ PRINCIPAL OF SCHOOL/COLLEGE  WHERE  GIRL CHILD IS ENROLLED .</a:t>
            </a:r>
          </a:p>
          <a:p>
            <a:pPr marL="285750" indent="-285750">
              <a:buFont typeface="Wingdings" pitchFamily="2" charset="2"/>
              <a:buChar char="Ø"/>
            </a:pPr>
            <a:endParaRPr lang="en-US" sz="1600" b="1" dirty="0">
              <a:solidFill>
                <a:schemeClr val="tx1"/>
              </a:solidFill>
            </a:endParaRPr>
          </a:p>
          <a:p>
            <a:pPr marL="285750" indent="-285750">
              <a:buFont typeface="Wingdings" pitchFamily="2" charset="2"/>
              <a:buChar char="Ø"/>
            </a:pPr>
            <a:r>
              <a:rPr lang="en-US" sz="1600" b="1" dirty="0">
                <a:solidFill>
                  <a:schemeClr val="tx1"/>
                </a:solidFill>
              </a:rPr>
              <a:t> NOMINATION  FACILITY  NOT APPLICABLE.</a:t>
            </a:r>
            <a:endParaRPr lang="en-IN" sz="1400" dirty="0">
              <a:solidFill>
                <a:schemeClr val="tx1"/>
              </a:solidFill>
            </a:endParaRPr>
          </a:p>
        </p:txBody>
      </p:sp>
      <p:sp>
        <p:nvSpPr>
          <p:cNvPr id="4" name="Title 3">
            <a:extLst>
              <a:ext uri="{FF2B5EF4-FFF2-40B4-BE49-F238E27FC236}">
                <a16:creationId xmlns:a16="http://schemas.microsoft.com/office/drawing/2014/main" id="{57D38878-3EC8-C3AC-345D-3746337C993A}"/>
              </a:ext>
            </a:extLst>
          </p:cNvPr>
          <p:cNvSpPr>
            <a:spLocks noGrp="1"/>
          </p:cNvSpPr>
          <p:nvPr>
            <p:ph type="title"/>
          </p:nvPr>
        </p:nvSpPr>
        <p:spPr>
          <a:xfrm>
            <a:off x="762000" y="192341"/>
            <a:ext cx="10515600" cy="484982"/>
          </a:xfrm>
        </p:spPr>
        <p:txBody>
          <a:bodyPr>
            <a:normAutofit/>
          </a:bodyPr>
          <a:lstStyle/>
          <a:p>
            <a:pPr algn="ctr"/>
            <a:r>
              <a:rPr lang="en-US" sz="2800" b="1" u="sng" dirty="0">
                <a:solidFill>
                  <a:schemeClr val="accent5">
                    <a:lumMod val="50000"/>
                  </a:schemeClr>
                </a:solidFill>
                <a:latin typeface="Arial Rounded MT Bold" pitchFamily="34" charset="0"/>
              </a:rPr>
              <a:t>J&amp;K GOVT  SCHEME</a:t>
            </a:r>
            <a:endParaRPr lang="en-IN" sz="2800" dirty="0">
              <a:solidFill>
                <a:schemeClr val="accent5">
                  <a:lumMod val="50000"/>
                </a:schemeClr>
              </a:solidFill>
            </a:endParaRPr>
          </a:p>
        </p:txBody>
      </p:sp>
    </p:spTree>
    <p:extLst>
      <p:ext uri="{BB962C8B-B14F-4D97-AF65-F5344CB8AC3E}">
        <p14:creationId xmlns:p14="http://schemas.microsoft.com/office/powerpoint/2010/main" val="141114509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750"/>
                                        <p:tgtEl>
                                          <p:spTgt spid="6">
                                            <p:txEl>
                                              <p:pRg st="0" end="0"/>
                                            </p:txEl>
                                          </p:spTgt>
                                        </p:tgtEl>
                                      </p:cBhvr>
                                    </p:animEffect>
                                    <p:anim calcmode="lin" valueType="num">
                                      <p:cBhvr>
                                        <p:cTn id="8" dur="75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750"/>
                                        <p:tgtEl>
                                          <p:spTgt spid="6">
                                            <p:txEl>
                                              <p:pRg st="2" end="2"/>
                                            </p:txEl>
                                          </p:spTgt>
                                        </p:tgtEl>
                                      </p:cBhvr>
                                    </p:animEffect>
                                    <p:anim calcmode="lin" valueType="num">
                                      <p:cBhvr>
                                        <p:cTn id="13" dur="75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4" dur="750" fill="hold"/>
                                        <p:tgtEl>
                                          <p:spTgt spid="6">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750"/>
                                        <p:tgtEl>
                                          <p:spTgt spid="6">
                                            <p:txEl>
                                              <p:pRg st="4" end="4"/>
                                            </p:txEl>
                                          </p:spTgt>
                                        </p:tgtEl>
                                      </p:cBhvr>
                                    </p:animEffect>
                                    <p:anim calcmode="lin" valueType="num">
                                      <p:cBhvr>
                                        <p:cTn id="18" dur="75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9" dur="750" fill="hold"/>
                                        <p:tgtEl>
                                          <p:spTgt spid="6">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750"/>
                                        <p:tgtEl>
                                          <p:spTgt spid="6">
                                            <p:txEl>
                                              <p:pRg st="6" end="6"/>
                                            </p:txEl>
                                          </p:spTgt>
                                        </p:tgtEl>
                                      </p:cBhvr>
                                    </p:animEffect>
                                    <p:anim calcmode="lin" valueType="num">
                                      <p:cBhvr>
                                        <p:cTn id="23" dur="75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4" dur="750" fill="hold"/>
                                        <p:tgtEl>
                                          <p:spTgt spid="6">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fade">
                                      <p:cBhvr>
                                        <p:cTn id="27" dur="750"/>
                                        <p:tgtEl>
                                          <p:spTgt spid="6">
                                            <p:txEl>
                                              <p:pRg st="8" end="8"/>
                                            </p:txEl>
                                          </p:spTgt>
                                        </p:tgtEl>
                                      </p:cBhvr>
                                    </p:animEffect>
                                    <p:anim calcmode="lin" valueType="num">
                                      <p:cBhvr>
                                        <p:cTn id="28" dur="75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29" dur="750" fill="hold"/>
                                        <p:tgtEl>
                                          <p:spTgt spid="6">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xEl>
                                              <p:pRg st="10" end="10"/>
                                            </p:txEl>
                                          </p:spTgt>
                                        </p:tgtEl>
                                        <p:attrNameLst>
                                          <p:attrName>style.visibility</p:attrName>
                                        </p:attrNameLst>
                                      </p:cBhvr>
                                      <p:to>
                                        <p:strVal val="visible"/>
                                      </p:to>
                                    </p:set>
                                    <p:animEffect transition="in" filter="fade">
                                      <p:cBhvr>
                                        <p:cTn id="32" dur="750"/>
                                        <p:tgtEl>
                                          <p:spTgt spid="6">
                                            <p:txEl>
                                              <p:pRg st="10" end="10"/>
                                            </p:txEl>
                                          </p:spTgt>
                                        </p:tgtEl>
                                      </p:cBhvr>
                                    </p:animEffect>
                                    <p:anim calcmode="lin" valueType="num">
                                      <p:cBhvr>
                                        <p:cTn id="33" dur="75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34" dur="750" fill="hold"/>
                                        <p:tgtEl>
                                          <p:spTgt spid="6">
                                            <p:txEl>
                                              <p:pRg st="10" end="1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
                                            <p:txEl>
                                              <p:pRg st="12" end="12"/>
                                            </p:txEl>
                                          </p:spTgt>
                                        </p:tgtEl>
                                        <p:attrNameLst>
                                          <p:attrName>style.visibility</p:attrName>
                                        </p:attrNameLst>
                                      </p:cBhvr>
                                      <p:to>
                                        <p:strVal val="visible"/>
                                      </p:to>
                                    </p:set>
                                    <p:animEffect transition="in" filter="fade">
                                      <p:cBhvr>
                                        <p:cTn id="37" dur="750"/>
                                        <p:tgtEl>
                                          <p:spTgt spid="6">
                                            <p:txEl>
                                              <p:pRg st="12" end="12"/>
                                            </p:txEl>
                                          </p:spTgt>
                                        </p:tgtEl>
                                      </p:cBhvr>
                                    </p:animEffect>
                                    <p:anim calcmode="lin" valueType="num">
                                      <p:cBhvr>
                                        <p:cTn id="38" dur="75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39" dur="75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C9245-9BB2-74ED-4A54-5EE9FB0A8836}"/>
              </a:ext>
            </a:extLst>
          </p:cNvPr>
          <p:cNvSpPr>
            <a:spLocks noGrp="1"/>
          </p:cNvSpPr>
          <p:nvPr>
            <p:ph sz="half" idx="1"/>
          </p:nvPr>
        </p:nvSpPr>
        <p:spPr>
          <a:xfrm>
            <a:off x="0" y="880712"/>
            <a:ext cx="3474720" cy="5120640"/>
          </a:xfrm>
        </p:spPr>
        <p:txBody>
          <a:bodyPr>
            <a:normAutofit/>
          </a:bodyPr>
          <a:lstStyle/>
          <a:p>
            <a:r>
              <a:rPr lang="en-US" sz="1400" b="1" u="sng" dirty="0">
                <a:solidFill>
                  <a:schemeClr val="tx1"/>
                </a:solidFill>
              </a:rPr>
              <a:t>SCHEME-</a:t>
            </a:r>
          </a:p>
          <a:p>
            <a:r>
              <a:rPr lang="en-US" sz="1400" b="1" dirty="0">
                <a:solidFill>
                  <a:schemeClr val="tx1"/>
                </a:solidFill>
              </a:rPr>
              <a:t> </a:t>
            </a:r>
            <a:r>
              <a:rPr lang="en-US" sz="1400" dirty="0">
                <a:solidFill>
                  <a:schemeClr val="tx1"/>
                </a:solidFill>
              </a:rPr>
              <a:t>STEP (SUPPORT TO TRAINING AND EMPLOYMENT PROGRAMME FOR WOMEN)</a:t>
            </a:r>
          </a:p>
          <a:p>
            <a:r>
              <a:rPr lang="en-US" sz="1400" b="1" u="sng" dirty="0">
                <a:solidFill>
                  <a:schemeClr val="tx1"/>
                </a:solidFill>
              </a:rPr>
              <a:t>BENEFICIARIES-</a:t>
            </a:r>
            <a:r>
              <a:rPr lang="en-US" sz="1400" b="1" dirty="0">
                <a:solidFill>
                  <a:schemeClr val="tx1"/>
                </a:solidFill>
              </a:rPr>
              <a:t>  </a:t>
            </a:r>
          </a:p>
          <a:p>
            <a:r>
              <a:rPr lang="en-US" sz="1400" dirty="0">
                <a:solidFill>
                  <a:schemeClr val="tx1"/>
                </a:solidFill>
              </a:rPr>
              <a:t>MARGINALISED,  ASSET LESS RURAL WOMEN AND URBAN POOR.</a:t>
            </a:r>
          </a:p>
          <a:p>
            <a:r>
              <a:rPr lang="en-US" sz="1400" b="1" u="sng">
                <a:solidFill>
                  <a:schemeClr val="tx1"/>
                </a:solidFill>
              </a:rPr>
              <a:t>ELIGIBILITY</a:t>
            </a:r>
            <a:r>
              <a:rPr lang="en-IN" sz="1400" b="1" u="sng">
                <a:solidFill>
                  <a:schemeClr val="tx1"/>
                </a:solidFill>
              </a:rPr>
              <a:t>-</a:t>
            </a:r>
            <a:endParaRPr lang="en-US" sz="1400" b="1" u="sng" dirty="0">
              <a:solidFill>
                <a:schemeClr val="tx1"/>
              </a:solidFill>
            </a:endParaRPr>
          </a:p>
          <a:p>
            <a:r>
              <a:rPr lang="en-US" sz="1400" dirty="0">
                <a:solidFill>
                  <a:schemeClr val="tx1"/>
                </a:solidFill>
              </a:rPr>
              <a:t> WOMEN OF 16 YRS AGE OR ABOVE.</a:t>
            </a:r>
          </a:p>
          <a:p>
            <a:r>
              <a:rPr lang="en-US" sz="1400" dirty="0">
                <a:solidFill>
                  <a:schemeClr val="tx1"/>
                </a:solidFill>
              </a:rPr>
              <a:t>INSTITUTIONS AND ORGANIZATIONS REGISTERED UNDER THE SOCIETY REGISTRATION ACT.</a:t>
            </a:r>
          </a:p>
          <a:p>
            <a:r>
              <a:rPr lang="en-US" sz="1400" dirty="0">
                <a:solidFill>
                  <a:schemeClr val="tx1"/>
                </a:solidFill>
              </a:rPr>
              <a:t>CO-OPERATIVE SOCIETIES REGISTERED UNDER CO-OPERATIVE SOCIETY ACT.</a:t>
            </a:r>
          </a:p>
          <a:p>
            <a:endParaRPr lang="en-IN" sz="1200" dirty="0"/>
          </a:p>
        </p:txBody>
      </p:sp>
      <p:sp>
        <p:nvSpPr>
          <p:cNvPr id="5" name="Content Placeholder 4">
            <a:extLst>
              <a:ext uri="{FF2B5EF4-FFF2-40B4-BE49-F238E27FC236}">
                <a16:creationId xmlns:a16="http://schemas.microsoft.com/office/drawing/2014/main" id="{2728C7C8-2430-B722-6288-39FADA4C895B}"/>
              </a:ext>
            </a:extLst>
          </p:cNvPr>
          <p:cNvSpPr txBox="1">
            <a:spLocks noGrp="1"/>
          </p:cNvSpPr>
          <p:nvPr>
            <p:ph sz="half" idx="2"/>
          </p:nvPr>
        </p:nvSpPr>
        <p:spPr>
          <a:xfrm>
            <a:off x="4004109" y="2171922"/>
            <a:ext cx="7153977" cy="1994392"/>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r>
              <a:rPr lang="en-US" sz="1800" b="1" u="sng" dirty="0">
                <a:solidFill>
                  <a:schemeClr val="tx1"/>
                </a:solidFill>
              </a:rPr>
              <a:t>MAIN  FEATURES</a:t>
            </a:r>
          </a:p>
          <a:p>
            <a:pPr marL="10287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VOCATIONAL  SKILL TRAINING BY A REGISTERED NGO. </a:t>
            </a:r>
          </a:p>
          <a:p>
            <a:pPr marL="74295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PLACEMENT WITH REGISTERED FIRMS.</a:t>
            </a:r>
            <a:endParaRPr lang="en-US" sz="1200" dirty="0"/>
          </a:p>
          <a:p>
            <a:endParaRPr lang="en-IN" sz="1400" dirty="0"/>
          </a:p>
        </p:txBody>
      </p:sp>
      <p:sp>
        <p:nvSpPr>
          <p:cNvPr id="6" name="Title 1">
            <a:extLst>
              <a:ext uri="{FF2B5EF4-FFF2-40B4-BE49-F238E27FC236}">
                <a16:creationId xmlns:a16="http://schemas.microsoft.com/office/drawing/2014/main" id="{04B8088E-1A36-E510-0A5B-444CA63B08E9}"/>
              </a:ext>
            </a:extLst>
          </p:cNvPr>
          <p:cNvSpPr txBox="1">
            <a:spLocks/>
          </p:cNvSpPr>
          <p:nvPr/>
        </p:nvSpPr>
        <p:spPr>
          <a:xfrm>
            <a:off x="4004109" y="125531"/>
            <a:ext cx="8909786" cy="3946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2800" b="1" u="sng" dirty="0">
                <a:solidFill>
                  <a:schemeClr val="accent5">
                    <a:lumMod val="50000"/>
                  </a:schemeClr>
                </a:solidFill>
                <a:latin typeface="Arial Rounded MT Bold" pitchFamily="34" charset="0"/>
              </a:rPr>
              <a:t>J&amp;K GOVT  SCHEME</a:t>
            </a:r>
            <a:endParaRPr lang="en-IN" sz="2000" dirty="0">
              <a:solidFill>
                <a:schemeClr val="accent5">
                  <a:lumMod val="50000"/>
                </a:schemeClr>
              </a:solidFill>
            </a:endParaRPr>
          </a:p>
        </p:txBody>
      </p:sp>
    </p:spTree>
    <p:extLst>
      <p:ext uri="{BB962C8B-B14F-4D97-AF65-F5344CB8AC3E}">
        <p14:creationId xmlns:p14="http://schemas.microsoft.com/office/powerpoint/2010/main" val="146082713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750"/>
                                        <p:tgtEl>
                                          <p:spTgt spid="5">
                                            <p:txEl>
                                              <p:pRg st="0" end="0"/>
                                            </p:txEl>
                                          </p:spTgt>
                                        </p:tgtEl>
                                      </p:cBhvr>
                                    </p:animEffect>
                                    <p:anim calcmode="lin" valueType="num">
                                      <p:cBhvr>
                                        <p:cTn id="8" dur="7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750"/>
                                        <p:tgtEl>
                                          <p:spTgt spid="5">
                                            <p:txEl>
                                              <p:pRg st="2" end="2"/>
                                            </p:txEl>
                                          </p:spTgt>
                                        </p:tgtEl>
                                      </p:cBhvr>
                                    </p:animEffect>
                                    <p:anim calcmode="lin" valueType="num">
                                      <p:cBhvr>
                                        <p:cTn id="13" dur="75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75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750"/>
                                        <p:tgtEl>
                                          <p:spTgt spid="5">
                                            <p:txEl>
                                              <p:pRg st="4" end="4"/>
                                            </p:txEl>
                                          </p:spTgt>
                                        </p:tgtEl>
                                      </p:cBhvr>
                                    </p:animEffect>
                                    <p:anim calcmode="lin" valueType="num">
                                      <p:cBhvr>
                                        <p:cTn id="18" dur="75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9" dur="75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EBC62-722C-86E4-2D1C-B0B603578259}"/>
              </a:ext>
            </a:extLst>
          </p:cNvPr>
          <p:cNvSpPr>
            <a:spLocks noGrp="1"/>
          </p:cNvSpPr>
          <p:nvPr>
            <p:ph type="title"/>
          </p:nvPr>
        </p:nvSpPr>
        <p:spPr>
          <a:xfrm>
            <a:off x="0" y="1422400"/>
            <a:ext cx="3390900" cy="4302620"/>
          </a:xfrm>
        </p:spPr>
        <p:txBody>
          <a:bodyPr>
            <a:noAutofit/>
          </a:bodyPr>
          <a:lstStyle/>
          <a:p>
            <a:pPr marL="285750" indent="-285750"/>
            <a:r>
              <a:rPr lang="en-US" sz="1600" b="1" dirty="0">
                <a:solidFill>
                  <a:schemeClr val="tx1"/>
                </a:solidFill>
              </a:rPr>
              <a:t>          </a:t>
            </a:r>
            <a:r>
              <a:rPr lang="en-US" sz="1600" b="1" u="sng" dirty="0">
                <a:solidFill>
                  <a:schemeClr val="tx1"/>
                </a:solidFill>
              </a:rPr>
              <a:t>SCHEME</a:t>
            </a:r>
            <a:r>
              <a:rPr lang="en-US" sz="1600" b="1" dirty="0">
                <a:solidFill>
                  <a:schemeClr val="tx1"/>
                </a:solidFill>
              </a:rPr>
              <a:t>- </a:t>
            </a:r>
            <a:br>
              <a:rPr lang="en-US" sz="1600" b="1" dirty="0">
                <a:solidFill>
                  <a:schemeClr val="tx1"/>
                </a:solidFill>
              </a:rPr>
            </a:br>
            <a:r>
              <a:rPr lang="en-US" sz="1600" dirty="0">
                <a:solidFill>
                  <a:schemeClr val="tx1"/>
                </a:solidFill>
              </a:rPr>
              <a:t> TEJASWANI  YOUTH SCHEME.</a:t>
            </a:r>
            <a:r>
              <a:rPr lang="en-US" sz="1600" b="1" dirty="0">
                <a:solidFill>
                  <a:schemeClr val="tx1"/>
                </a:solidFill>
              </a:rPr>
              <a:t>	</a:t>
            </a:r>
            <a:br>
              <a:rPr lang="en-US" sz="1600" b="1" dirty="0">
                <a:solidFill>
                  <a:schemeClr val="tx1"/>
                </a:solidFill>
              </a:rPr>
            </a:br>
            <a:r>
              <a:rPr lang="en-US" sz="1600" b="1" dirty="0">
                <a:solidFill>
                  <a:schemeClr val="tx1"/>
                </a:solidFill>
              </a:rPr>
              <a:t>		</a:t>
            </a:r>
            <a:r>
              <a:rPr lang="en-US" sz="1600" b="1" u="sng" dirty="0">
                <a:solidFill>
                  <a:schemeClr val="tx1"/>
                </a:solidFill>
              </a:rPr>
              <a:t> BENEFICIARIES</a:t>
            </a:r>
            <a:r>
              <a:rPr lang="en-US" sz="1600" b="1" dirty="0">
                <a:solidFill>
                  <a:schemeClr val="tx1"/>
                </a:solidFill>
              </a:rPr>
              <a:t>-</a:t>
            </a:r>
            <a:br>
              <a:rPr lang="en-US" sz="1600" b="1" dirty="0">
                <a:solidFill>
                  <a:schemeClr val="tx1"/>
                </a:solidFill>
              </a:rPr>
            </a:br>
            <a:r>
              <a:rPr lang="en-US" sz="1600" dirty="0">
                <a:solidFill>
                  <a:schemeClr val="tx1"/>
                </a:solidFill>
              </a:rPr>
              <a:t>  WOMEN/GIRLS OF J&amp; K (UT)  ASPIRING TO START OWN BUISNESS.</a:t>
            </a:r>
            <a:br>
              <a:rPr lang="en-US" sz="1600" b="1" dirty="0">
                <a:solidFill>
                  <a:schemeClr val="tx1"/>
                </a:solidFill>
              </a:rPr>
            </a:br>
            <a:br>
              <a:rPr lang="en-US" sz="1600" b="1" dirty="0">
                <a:solidFill>
                  <a:schemeClr val="tx1"/>
                </a:solidFill>
              </a:rPr>
            </a:br>
            <a:r>
              <a:rPr lang="en-US" sz="1600" b="1" dirty="0">
                <a:solidFill>
                  <a:schemeClr val="tx1"/>
                </a:solidFill>
              </a:rPr>
              <a:t> </a:t>
            </a:r>
            <a:r>
              <a:rPr lang="en-US" sz="1600" b="1" u="sng" dirty="0">
                <a:solidFill>
                  <a:schemeClr val="tx1"/>
                </a:solidFill>
              </a:rPr>
              <a:t>ELIGIBILITY</a:t>
            </a:r>
            <a:br>
              <a:rPr lang="en-US" sz="1600" b="1" u="sng" dirty="0">
                <a:solidFill>
                  <a:schemeClr val="tx1"/>
                </a:solidFill>
              </a:rPr>
            </a:br>
            <a:br>
              <a:rPr lang="en-US" sz="1600" dirty="0">
                <a:solidFill>
                  <a:schemeClr val="tx1"/>
                </a:solidFill>
              </a:rPr>
            </a:br>
            <a:r>
              <a:rPr lang="en-US" sz="1600" dirty="0">
                <a:solidFill>
                  <a:schemeClr val="tx1"/>
                </a:solidFill>
              </a:rPr>
              <a:t> PERMANENT RESIDENT OF J &amp; K (UT).</a:t>
            </a:r>
            <a:br>
              <a:rPr lang="en-US" sz="1600" dirty="0">
                <a:solidFill>
                  <a:schemeClr val="tx1"/>
                </a:solidFill>
              </a:rPr>
            </a:br>
            <a:br>
              <a:rPr lang="en-US" sz="1600" dirty="0">
                <a:solidFill>
                  <a:schemeClr val="tx1"/>
                </a:solidFill>
              </a:rPr>
            </a:br>
            <a:r>
              <a:rPr lang="en-US" sz="1600" dirty="0">
                <a:solidFill>
                  <a:schemeClr val="tx1"/>
                </a:solidFill>
              </a:rPr>
              <a:t>  WOMEN/GIRLS FROM AGE 18 TO 35 YRS.</a:t>
            </a:r>
            <a:br>
              <a:rPr lang="en-US" sz="1600" dirty="0">
                <a:solidFill>
                  <a:schemeClr val="tx1"/>
                </a:solidFill>
              </a:rPr>
            </a:br>
            <a:br>
              <a:rPr lang="en-US" sz="1600" dirty="0">
                <a:solidFill>
                  <a:schemeClr val="tx1"/>
                </a:solidFill>
              </a:rPr>
            </a:br>
            <a:r>
              <a:rPr lang="en-US" sz="1600" dirty="0">
                <a:solidFill>
                  <a:schemeClr val="tx1"/>
                </a:solidFill>
              </a:rPr>
              <a:t> SHOULD NOT BE IN ANY GOVT JOB.</a:t>
            </a:r>
            <a:br>
              <a:rPr lang="en-US" sz="1600" dirty="0">
                <a:solidFill>
                  <a:schemeClr val="tx1"/>
                </a:solidFill>
              </a:rPr>
            </a:br>
            <a:br>
              <a:rPr lang="en-US" sz="1600" dirty="0">
                <a:solidFill>
                  <a:schemeClr val="tx1"/>
                </a:solidFill>
              </a:rPr>
            </a:br>
            <a:r>
              <a:rPr lang="en-US" sz="1600" dirty="0">
                <a:solidFill>
                  <a:schemeClr val="tx1"/>
                </a:solidFill>
              </a:rPr>
              <a:t> SHOULD HAVE A UNIQUE IDEA OF STARTUP/BUISNESS.</a:t>
            </a:r>
            <a:br>
              <a:rPr lang="en-US" sz="1600" dirty="0">
                <a:solidFill>
                  <a:schemeClr val="tx1"/>
                </a:solidFill>
              </a:rPr>
            </a:br>
            <a:endParaRPr lang="en-IN" sz="4400" dirty="0">
              <a:solidFill>
                <a:schemeClr val="tx1"/>
              </a:solidFill>
            </a:endParaRPr>
          </a:p>
        </p:txBody>
      </p:sp>
      <p:sp>
        <p:nvSpPr>
          <p:cNvPr id="7" name="Content Placeholder 6">
            <a:extLst>
              <a:ext uri="{FF2B5EF4-FFF2-40B4-BE49-F238E27FC236}">
                <a16:creationId xmlns:a16="http://schemas.microsoft.com/office/drawing/2014/main" id="{E1437CAD-7557-2A49-83B7-6AACC507031A}"/>
              </a:ext>
            </a:extLst>
          </p:cNvPr>
          <p:cNvSpPr txBox="1">
            <a:spLocks noGrp="1"/>
          </p:cNvSpPr>
          <p:nvPr>
            <p:ph sz="half" idx="1"/>
          </p:nvPr>
        </p:nvSpPr>
        <p:spPr>
          <a:xfrm>
            <a:off x="3867150" y="2230212"/>
            <a:ext cx="7425690" cy="2397579"/>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r>
              <a:rPr lang="en-US" sz="1600" b="1" u="sng" dirty="0">
                <a:solidFill>
                  <a:schemeClr val="tx1"/>
                </a:solidFill>
              </a:rPr>
              <a:t>MAIN FEATURES</a:t>
            </a:r>
          </a:p>
          <a:p>
            <a:pPr marL="102870" lvl="1" indent="-285750">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LOAN OF RS 5 LACS </a:t>
            </a:r>
          </a:p>
          <a:p>
            <a:pPr marL="742950" lvl="1" indent="-285750">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10%  COST  OF PROJECT TO BE  BORNE  BY  MISSION YOUTH AND PAID  IN FIVE YRS.</a:t>
            </a:r>
          </a:p>
          <a:p>
            <a:pPr marL="285750" indent="-285750">
              <a:buFont typeface="Wingdings" pitchFamily="2" charset="2"/>
              <a:buChar char="Ø"/>
            </a:pPr>
            <a:endParaRPr lang="en-US" sz="1200" dirty="0">
              <a:solidFill>
                <a:schemeClr val="tx1"/>
              </a:solidFill>
            </a:endParaRPr>
          </a:p>
          <a:p>
            <a:endParaRPr lang="en-IN" sz="1400" dirty="0">
              <a:solidFill>
                <a:schemeClr val="tx1"/>
              </a:solidFill>
            </a:endParaRPr>
          </a:p>
        </p:txBody>
      </p:sp>
      <p:sp>
        <p:nvSpPr>
          <p:cNvPr id="6" name="TextBox 5">
            <a:extLst>
              <a:ext uri="{FF2B5EF4-FFF2-40B4-BE49-F238E27FC236}">
                <a16:creationId xmlns:a16="http://schemas.microsoft.com/office/drawing/2014/main" id="{4DF4FF0E-ECCA-8269-0B36-89C020EBA4D8}"/>
              </a:ext>
            </a:extLst>
          </p:cNvPr>
          <p:cNvSpPr txBox="1"/>
          <p:nvPr/>
        </p:nvSpPr>
        <p:spPr>
          <a:xfrm>
            <a:off x="2556470" y="70403"/>
            <a:ext cx="6097604" cy="523220"/>
          </a:xfrm>
          <a:prstGeom prst="rect">
            <a:avLst/>
          </a:prstGeom>
          <a:noFill/>
        </p:spPr>
        <p:txBody>
          <a:bodyPr wrap="square">
            <a:spAutoFit/>
          </a:bodyPr>
          <a:lstStyle/>
          <a:p>
            <a:pPr algn="ctr">
              <a:lnSpc>
                <a:spcPct val="100000"/>
              </a:lnSpc>
            </a:pPr>
            <a:r>
              <a:rPr lang="sv-SE" sz="2000" b="1" dirty="0">
                <a:solidFill>
                  <a:schemeClr val="accent5">
                    <a:lumMod val="50000"/>
                  </a:schemeClr>
                </a:solidFill>
                <a:latin typeface="+mj-lt"/>
              </a:rPr>
              <a:t> </a:t>
            </a:r>
            <a:r>
              <a:rPr lang="sv-SE" sz="2800" b="1" u="sng" dirty="0">
                <a:solidFill>
                  <a:schemeClr val="accent5">
                    <a:lumMod val="50000"/>
                  </a:schemeClr>
                </a:solidFill>
                <a:latin typeface="Arial Rounded MT Bold" panose="020F0704030504030204" pitchFamily="34" charset="0"/>
              </a:rPr>
              <a:t>J&amp;K GOVT  SCHEME</a:t>
            </a:r>
            <a:endParaRPr lang="sv-SE" sz="2800" b="1" dirty="0">
              <a:solidFill>
                <a:schemeClr val="accent5">
                  <a:lumMod val="50000"/>
                </a:schemeClr>
              </a:solidFill>
              <a:latin typeface="Arial Rounded MT Bold" panose="020F0704030504030204" pitchFamily="34" charset="0"/>
            </a:endParaRPr>
          </a:p>
        </p:txBody>
      </p:sp>
    </p:spTree>
    <p:extLst>
      <p:ext uri="{BB962C8B-B14F-4D97-AF65-F5344CB8AC3E}">
        <p14:creationId xmlns:p14="http://schemas.microsoft.com/office/powerpoint/2010/main" val="50557601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750"/>
                                        <p:tgtEl>
                                          <p:spTgt spid="7">
                                            <p:txEl>
                                              <p:pRg st="0" end="0"/>
                                            </p:txEl>
                                          </p:spTgt>
                                        </p:tgtEl>
                                      </p:cBhvr>
                                    </p:animEffect>
                                    <p:anim calcmode="lin" valueType="num">
                                      <p:cBhvr>
                                        <p:cTn id="8" dur="75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750"/>
                                        <p:tgtEl>
                                          <p:spTgt spid="7">
                                            <p:txEl>
                                              <p:pRg st="2" end="2"/>
                                            </p:txEl>
                                          </p:spTgt>
                                        </p:tgtEl>
                                      </p:cBhvr>
                                    </p:animEffect>
                                    <p:anim calcmode="lin" valueType="num">
                                      <p:cBhvr>
                                        <p:cTn id="13" dur="75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4" dur="750" fill="hold"/>
                                        <p:tgtEl>
                                          <p:spTgt spid="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750"/>
                                        <p:tgtEl>
                                          <p:spTgt spid="7">
                                            <p:txEl>
                                              <p:pRg st="4" end="4"/>
                                            </p:txEl>
                                          </p:spTgt>
                                        </p:tgtEl>
                                      </p:cBhvr>
                                    </p:animEffect>
                                    <p:anim calcmode="lin" valueType="num">
                                      <p:cBhvr>
                                        <p:cTn id="18" dur="75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9" dur="75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EF057-143D-254C-EAF1-F8A42F86FDDD}"/>
              </a:ext>
            </a:extLst>
          </p:cNvPr>
          <p:cNvSpPr>
            <a:spLocks noGrp="1"/>
          </p:cNvSpPr>
          <p:nvPr>
            <p:ph type="title"/>
          </p:nvPr>
        </p:nvSpPr>
        <p:spPr>
          <a:xfrm>
            <a:off x="0" y="1263537"/>
            <a:ext cx="3378199" cy="4601183"/>
          </a:xfrm>
        </p:spPr>
        <p:txBody>
          <a:bodyPr>
            <a:normAutofit fontScale="90000"/>
          </a:bodyPr>
          <a:lstStyle/>
          <a:p>
            <a:pPr marL="285750" indent="-285750"/>
            <a:r>
              <a:rPr lang="en-US" sz="2000" b="1" dirty="0">
                <a:solidFill>
                  <a:schemeClr val="tx1"/>
                </a:solidFill>
              </a:rPr>
              <a:t>        </a:t>
            </a:r>
            <a:r>
              <a:rPr lang="en-US" sz="2000" b="1" u="sng" dirty="0">
                <a:solidFill>
                  <a:schemeClr val="tx1"/>
                </a:solidFill>
              </a:rPr>
              <a:t>SCHEME</a:t>
            </a:r>
            <a:r>
              <a:rPr lang="en-US" sz="2000" b="1" dirty="0">
                <a:solidFill>
                  <a:schemeClr val="tx1"/>
                </a:solidFill>
              </a:rPr>
              <a:t>- </a:t>
            </a:r>
            <a:br>
              <a:rPr lang="en-US" sz="2000" b="1" dirty="0">
                <a:solidFill>
                  <a:schemeClr val="tx1"/>
                </a:solidFill>
              </a:rPr>
            </a:br>
            <a:r>
              <a:rPr lang="en-US" sz="2000" dirty="0">
                <a:solidFill>
                  <a:schemeClr val="tx1"/>
                </a:solidFill>
              </a:rPr>
              <a:t>JK SUPER 75 SCHOLARSHIP</a:t>
            </a:r>
            <a:r>
              <a:rPr lang="en-US" sz="2000" b="1" dirty="0">
                <a:solidFill>
                  <a:schemeClr val="tx1"/>
                </a:solidFill>
              </a:rPr>
              <a:t>	</a:t>
            </a:r>
            <a:br>
              <a:rPr lang="en-US" sz="2000" b="1" dirty="0">
                <a:solidFill>
                  <a:schemeClr val="tx1"/>
                </a:solidFill>
              </a:rPr>
            </a:br>
            <a:r>
              <a:rPr lang="en-US" sz="2000" b="1" dirty="0">
                <a:solidFill>
                  <a:schemeClr val="tx1"/>
                </a:solidFill>
              </a:rPr>
              <a:t>		   </a:t>
            </a:r>
            <a:br>
              <a:rPr lang="en-US" sz="2000" b="1" dirty="0">
                <a:solidFill>
                  <a:schemeClr val="tx1"/>
                </a:solidFill>
              </a:rPr>
            </a:br>
            <a:r>
              <a:rPr lang="en-US" sz="2000" b="1" u="sng" dirty="0">
                <a:solidFill>
                  <a:schemeClr val="tx1"/>
                </a:solidFill>
              </a:rPr>
              <a:t> BENEFICIARIES</a:t>
            </a:r>
            <a:r>
              <a:rPr lang="en-US" sz="2000" b="1" dirty="0">
                <a:solidFill>
                  <a:schemeClr val="tx1"/>
                </a:solidFill>
              </a:rPr>
              <a:t>-</a:t>
            </a:r>
            <a:br>
              <a:rPr lang="en-US" sz="2000" b="1" dirty="0">
                <a:solidFill>
                  <a:schemeClr val="tx1"/>
                </a:solidFill>
              </a:rPr>
            </a:br>
            <a:r>
              <a:rPr lang="en-US" sz="2000" b="1" dirty="0">
                <a:solidFill>
                  <a:schemeClr val="tx1"/>
                </a:solidFill>
              </a:rPr>
              <a:t>  </a:t>
            </a:r>
            <a:r>
              <a:rPr lang="en-US" sz="2000" dirty="0">
                <a:solidFill>
                  <a:schemeClr val="tx1"/>
                </a:solidFill>
              </a:rPr>
              <a:t>GIRL STUDENTS FROM ECONOMICALLY  DISADVANTAGED SECTION</a:t>
            </a:r>
            <a:br>
              <a:rPr lang="en-US" sz="2000" b="1" dirty="0">
                <a:solidFill>
                  <a:schemeClr val="tx1"/>
                </a:solidFill>
              </a:rPr>
            </a:br>
            <a:br>
              <a:rPr lang="en-US" sz="2000" b="1" dirty="0">
                <a:solidFill>
                  <a:schemeClr val="tx1"/>
                </a:solidFill>
              </a:rPr>
            </a:br>
            <a:r>
              <a:rPr lang="en-US" sz="2000" b="1" dirty="0">
                <a:solidFill>
                  <a:schemeClr val="tx1"/>
                </a:solidFill>
              </a:rPr>
              <a:t> </a:t>
            </a:r>
            <a:r>
              <a:rPr lang="en-US" sz="2000" b="1" u="sng" dirty="0">
                <a:solidFill>
                  <a:schemeClr val="tx1"/>
                </a:solidFill>
              </a:rPr>
              <a:t>ELIGIBILITY</a:t>
            </a:r>
            <a:br>
              <a:rPr lang="en-US" sz="2000" b="1" u="sng" dirty="0">
                <a:solidFill>
                  <a:schemeClr val="tx1"/>
                </a:solidFill>
              </a:rPr>
            </a:br>
            <a:br>
              <a:rPr lang="en-US" sz="2000" b="1" dirty="0">
                <a:solidFill>
                  <a:schemeClr val="tx1"/>
                </a:solidFill>
              </a:rPr>
            </a:br>
            <a:r>
              <a:rPr lang="en-US" sz="2000" b="1" dirty="0">
                <a:solidFill>
                  <a:schemeClr val="tx1"/>
                </a:solidFill>
              </a:rPr>
              <a:t> </a:t>
            </a:r>
            <a:r>
              <a:rPr lang="en-US" sz="2000" dirty="0">
                <a:solidFill>
                  <a:schemeClr val="tx1"/>
                </a:solidFill>
              </a:rPr>
              <a:t>MUST BE NATIVE OF J &amp; K (UT).</a:t>
            </a:r>
            <a:br>
              <a:rPr lang="en-US" sz="2000" dirty="0">
                <a:solidFill>
                  <a:schemeClr val="tx1"/>
                </a:solidFill>
              </a:rPr>
            </a:br>
            <a:br>
              <a:rPr lang="en-US" sz="2000" dirty="0">
                <a:solidFill>
                  <a:schemeClr val="tx1"/>
                </a:solidFill>
              </a:rPr>
            </a:br>
            <a:r>
              <a:rPr lang="en-US" sz="2000" dirty="0">
                <a:solidFill>
                  <a:schemeClr val="tx1"/>
                </a:solidFill>
              </a:rPr>
              <a:t>  SHOULD HAVE  OBTAINED GOOD MARKS</a:t>
            </a:r>
            <a:br>
              <a:rPr lang="en-US" sz="2000" dirty="0">
                <a:solidFill>
                  <a:schemeClr val="tx1"/>
                </a:solidFill>
              </a:rPr>
            </a:br>
            <a:r>
              <a:rPr lang="en-US" sz="2000" dirty="0">
                <a:solidFill>
                  <a:schemeClr val="tx1"/>
                </a:solidFill>
              </a:rPr>
              <a:t> IN 10 &amp; 12</a:t>
            </a:r>
            <a:r>
              <a:rPr lang="en-US" sz="2000" baseline="30000" dirty="0">
                <a:solidFill>
                  <a:schemeClr val="tx1"/>
                </a:solidFill>
              </a:rPr>
              <a:t>th</a:t>
            </a:r>
            <a:r>
              <a:rPr lang="en-US" sz="2000" dirty="0">
                <a:solidFill>
                  <a:schemeClr val="tx1"/>
                </a:solidFill>
              </a:rPr>
              <a:t> STD.</a:t>
            </a:r>
            <a:br>
              <a:rPr lang="en-US" sz="2000" b="1" dirty="0">
                <a:solidFill>
                  <a:schemeClr val="tx1"/>
                </a:solidFill>
              </a:rPr>
            </a:br>
            <a:br>
              <a:rPr lang="en-US" sz="1200" b="1" dirty="0"/>
            </a:br>
            <a:endParaRPr lang="en-IN" dirty="0"/>
          </a:p>
        </p:txBody>
      </p:sp>
      <p:sp>
        <p:nvSpPr>
          <p:cNvPr id="7" name="Content Placeholder 6">
            <a:extLst>
              <a:ext uri="{FF2B5EF4-FFF2-40B4-BE49-F238E27FC236}">
                <a16:creationId xmlns:a16="http://schemas.microsoft.com/office/drawing/2014/main" id="{DE2DF160-8F70-A71E-6795-12E3D78D96FF}"/>
              </a:ext>
            </a:extLst>
          </p:cNvPr>
          <p:cNvSpPr txBox="1">
            <a:spLocks noGrp="1"/>
          </p:cNvSpPr>
          <p:nvPr>
            <p:ph sz="half" idx="1"/>
          </p:nvPr>
        </p:nvSpPr>
        <p:spPr>
          <a:xfrm>
            <a:off x="3867149" y="782123"/>
            <a:ext cx="6903519" cy="5293757"/>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marL="285750" indent="-285750">
              <a:buFont typeface="Wingdings" pitchFamily="2" charset="2"/>
              <a:buChar char="Ø"/>
            </a:pPr>
            <a:endParaRPr lang="en-US" sz="1100" b="1" u="sng" dirty="0">
              <a:solidFill>
                <a:srgbClr val="0000FF"/>
              </a:solidFill>
            </a:endParaRPr>
          </a:p>
          <a:p>
            <a:pPr>
              <a:buClrTx/>
              <a:buFont typeface="Wingdings" panose="05000000000000000000" pitchFamily="2" charset="2"/>
              <a:buChar char="Ø"/>
            </a:pPr>
            <a:r>
              <a:rPr lang="en-US" sz="1600" b="1" dirty="0">
                <a:solidFill>
                  <a:schemeClr val="tx1"/>
                </a:solidFill>
              </a:rPr>
              <a:t>MAIN  FEATURES</a:t>
            </a:r>
          </a:p>
          <a:p>
            <a:pPr marL="102870" lvl="1" indent="-285750">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PRIMARILY FOR GIRLS FROM ECINOMICALLY DISADVANTAGED SECTION OF SOCIETY.</a:t>
            </a:r>
          </a:p>
          <a:p>
            <a:pPr marL="742950" lvl="1" indent="-285750">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PARTICULARLY FOR  PURSUING HIGHER STUDIES IN  MEDICAL, ENGINEERING OR COMPUTER FIELD.</a:t>
            </a:r>
          </a:p>
          <a:p>
            <a:pPr lvl="1">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SHOULD BE STUDYING IN RECOGNIZED GOVT SCHOOL IN J&amp; K (UT).</a:t>
            </a:r>
          </a:p>
          <a:p>
            <a:pPr marL="742950" lvl="1" indent="-285750">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10% SCHOLARSHIP RESERVED FOR GIRLS WHO OST THEIR FATHER TO INSURGENCY.</a:t>
            </a:r>
          </a:p>
          <a:p>
            <a:pPr marL="742950" lvl="1" indent="-285750">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04% SEATS RESERVED FOR STUDENTS FROM PWD CATEGORY.</a:t>
            </a:r>
          </a:p>
          <a:p>
            <a:pPr marL="742950" lvl="1" indent="-285750">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40%  RESERVED FOR PHYSICAL DISABILITY.</a:t>
            </a:r>
          </a:p>
          <a:p>
            <a:pPr marL="628650" lvl="1" indent="-171450">
              <a:buFont typeface="Arial" pitchFamily="34" charset="0"/>
              <a:buChar char="•"/>
            </a:pPr>
            <a:endParaRPr lang="en-IN" sz="1400" dirty="0"/>
          </a:p>
        </p:txBody>
      </p:sp>
      <p:sp>
        <p:nvSpPr>
          <p:cNvPr id="5" name="Title 3">
            <a:extLst>
              <a:ext uri="{FF2B5EF4-FFF2-40B4-BE49-F238E27FC236}">
                <a16:creationId xmlns:a16="http://schemas.microsoft.com/office/drawing/2014/main" id="{57D38878-3EC8-C3AC-345D-3746337C993A}"/>
              </a:ext>
            </a:extLst>
          </p:cNvPr>
          <p:cNvSpPr txBox="1">
            <a:spLocks/>
          </p:cNvSpPr>
          <p:nvPr/>
        </p:nvSpPr>
        <p:spPr>
          <a:xfrm>
            <a:off x="762000" y="192341"/>
            <a:ext cx="10515600" cy="484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sz="2800" b="1" u="sng" dirty="0">
                <a:solidFill>
                  <a:schemeClr val="accent5">
                    <a:lumMod val="50000"/>
                  </a:schemeClr>
                </a:solidFill>
                <a:latin typeface="Arial Rounded MT Bold" pitchFamily="34" charset="0"/>
              </a:rPr>
              <a:t>J&amp;K GOVT  SCHEME</a:t>
            </a:r>
            <a:endParaRPr lang="en-IN" sz="2800" dirty="0">
              <a:solidFill>
                <a:schemeClr val="accent5">
                  <a:lumMod val="50000"/>
                </a:schemeClr>
              </a:solidFill>
            </a:endParaRPr>
          </a:p>
        </p:txBody>
      </p:sp>
    </p:spTree>
    <p:extLst>
      <p:ext uri="{BB962C8B-B14F-4D97-AF65-F5344CB8AC3E}">
        <p14:creationId xmlns:p14="http://schemas.microsoft.com/office/powerpoint/2010/main" val="12074990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750"/>
                                        <p:tgtEl>
                                          <p:spTgt spid="7">
                                            <p:txEl>
                                              <p:pRg st="1" end="1"/>
                                            </p:txEl>
                                          </p:spTgt>
                                        </p:tgtEl>
                                      </p:cBhvr>
                                    </p:animEffect>
                                    <p:anim calcmode="lin" valueType="num">
                                      <p:cBhvr>
                                        <p:cTn id="8" dur="75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750" fill="hold"/>
                                        <p:tgtEl>
                                          <p:spTgt spid="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750"/>
                                        <p:tgtEl>
                                          <p:spTgt spid="7">
                                            <p:txEl>
                                              <p:pRg st="3" end="3"/>
                                            </p:txEl>
                                          </p:spTgt>
                                        </p:tgtEl>
                                      </p:cBhvr>
                                    </p:animEffect>
                                    <p:anim calcmode="lin" valueType="num">
                                      <p:cBhvr>
                                        <p:cTn id="13" dur="75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4" dur="750" fill="hold"/>
                                        <p:tgtEl>
                                          <p:spTgt spid="7">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fade">
                                      <p:cBhvr>
                                        <p:cTn id="17" dur="750"/>
                                        <p:tgtEl>
                                          <p:spTgt spid="7">
                                            <p:txEl>
                                              <p:pRg st="5" end="5"/>
                                            </p:txEl>
                                          </p:spTgt>
                                        </p:tgtEl>
                                      </p:cBhvr>
                                    </p:animEffect>
                                    <p:anim calcmode="lin" valueType="num">
                                      <p:cBhvr>
                                        <p:cTn id="18" dur="75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19" dur="750" fill="hold"/>
                                        <p:tgtEl>
                                          <p:spTgt spid="7">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xEl>
                                              <p:pRg st="7" end="7"/>
                                            </p:txEl>
                                          </p:spTgt>
                                        </p:tgtEl>
                                        <p:attrNameLst>
                                          <p:attrName>style.visibility</p:attrName>
                                        </p:attrNameLst>
                                      </p:cBhvr>
                                      <p:to>
                                        <p:strVal val="visible"/>
                                      </p:to>
                                    </p:set>
                                    <p:animEffect transition="in" filter="fade">
                                      <p:cBhvr>
                                        <p:cTn id="22" dur="750"/>
                                        <p:tgtEl>
                                          <p:spTgt spid="7">
                                            <p:txEl>
                                              <p:pRg st="7" end="7"/>
                                            </p:txEl>
                                          </p:spTgt>
                                        </p:tgtEl>
                                      </p:cBhvr>
                                    </p:animEffect>
                                    <p:anim calcmode="lin" valueType="num">
                                      <p:cBhvr>
                                        <p:cTn id="23" dur="75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24" dur="750" fill="hold"/>
                                        <p:tgtEl>
                                          <p:spTgt spid="7">
                                            <p:txEl>
                                              <p:pRg st="7" end="7"/>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animEffect transition="in" filter="fade">
                                      <p:cBhvr>
                                        <p:cTn id="27" dur="750"/>
                                        <p:tgtEl>
                                          <p:spTgt spid="7">
                                            <p:txEl>
                                              <p:pRg st="9" end="9"/>
                                            </p:txEl>
                                          </p:spTgt>
                                        </p:tgtEl>
                                      </p:cBhvr>
                                    </p:animEffect>
                                    <p:anim calcmode="lin" valueType="num">
                                      <p:cBhvr>
                                        <p:cTn id="28" dur="75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29" dur="750" fill="hold"/>
                                        <p:tgtEl>
                                          <p:spTgt spid="7">
                                            <p:txEl>
                                              <p:pRg st="9" end="9"/>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xEl>
                                              <p:pRg st="11" end="11"/>
                                            </p:txEl>
                                          </p:spTgt>
                                        </p:tgtEl>
                                        <p:attrNameLst>
                                          <p:attrName>style.visibility</p:attrName>
                                        </p:attrNameLst>
                                      </p:cBhvr>
                                      <p:to>
                                        <p:strVal val="visible"/>
                                      </p:to>
                                    </p:set>
                                    <p:animEffect transition="in" filter="fade">
                                      <p:cBhvr>
                                        <p:cTn id="32" dur="750"/>
                                        <p:tgtEl>
                                          <p:spTgt spid="7">
                                            <p:txEl>
                                              <p:pRg st="11" end="11"/>
                                            </p:txEl>
                                          </p:spTgt>
                                        </p:tgtEl>
                                      </p:cBhvr>
                                    </p:animEffect>
                                    <p:anim calcmode="lin" valueType="num">
                                      <p:cBhvr>
                                        <p:cTn id="33" dur="750" fill="hold"/>
                                        <p:tgtEl>
                                          <p:spTgt spid="7">
                                            <p:txEl>
                                              <p:pRg st="11" end="11"/>
                                            </p:txEl>
                                          </p:spTgt>
                                        </p:tgtEl>
                                        <p:attrNameLst>
                                          <p:attrName>ppt_x</p:attrName>
                                        </p:attrNameLst>
                                      </p:cBhvr>
                                      <p:tavLst>
                                        <p:tav tm="0">
                                          <p:val>
                                            <p:strVal val="#ppt_x"/>
                                          </p:val>
                                        </p:tav>
                                        <p:tav tm="100000">
                                          <p:val>
                                            <p:strVal val="#ppt_x"/>
                                          </p:val>
                                        </p:tav>
                                      </p:tavLst>
                                    </p:anim>
                                    <p:anim calcmode="lin" valueType="num">
                                      <p:cBhvr>
                                        <p:cTn id="34" dur="750" fill="hold"/>
                                        <p:tgtEl>
                                          <p:spTgt spid="7">
                                            <p:txEl>
                                              <p:pRg st="11" end="11"/>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xEl>
                                              <p:pRg st="13" end="13"/>
                                            </p:txEl>
                                          </p:spTgt>
                                        </p:tgtEl>
                                        <p:attrNameLst>
                                          <p:attrName>style.visibility</p:attrName>
                                        </p:attrNameLst>
                                      </p:cBhvr>
                                      <p:to>
                                        <p:strVal val="visible"/>
                                      </p:to>
                                    </p:set>
                                    <p:animEffect transition="in" filter="fade">
                                      <p:cBhvr>
                                        <p:cTn id="37" dur="750"/>
                                        <p:tgtEl>
                                          <p:spTgt spid="7">
                                            <p:txEl>
                                              <p:pRg st="13" end="13"/>
                                            </p:txEl>
                                          </p:spTgt>
                                        </p:tgtEl>
                                      </p:cBhvr>
                                    </p:animEffect>
                                    <p:anim calcmode="lin" valueType="num">
                                      <p:cBhvr>
                                        <p:cTn id="38" dur="750" fill="hold"/>
                                        <p:tgtEl>
                                          <p:spTgt spid="7">
                                            <p:txEl>
                                              <p:pRg st="13" end="13"/>
                                            </p:txEl>
                                          </p:spTgt>
                                        </p:tgtEl>
                                        <p:attrNameLst>
                                          <p:attrName>ppt_x</p:attrName>
                                        </p:attrNameLst>
                                      </p:cBhvr>
                                      <p:tavLst>
                                        <p:tav tm="0">
                                          <p:val>
                                            <p:strVal val="#ppt_x"/>
                                          </p:val>
                                        </p:tav>
                                        <p:tav tm="100000">
                                          <p:val>
                                            <p:strVal val="#ppt_x"/>
                                          </p:val>
                                        </p:tav>
                                      </p:tavLst>
                                    </p:anim>
                                    <p:anim calcmode="lin" valueType="num">
                                      <p:cBhvr>
                                        <p:cTn id="39" dur="750" fill="hold"/>
                                        <p:tgtEl>
                                          <p:spTgt spid="7">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0A6C6-4F8D-AE88-FBDD-BE38B89CF9AE}"/>
              </a:ext>
            </a:extLst>
          </p:cNvPr>
          <p:cNvSpPr>
            <a:spLocks noGrp="1"/>
          </p:cNvSpPr>
          <p:nvPr>
            <p:ph type="title"/>
          </p:nvPr>
        </p:nvSpPr>
        <p:spPr>
          <a:xfrm>
            <a:off x="0" y="1123837"/>
            <a:ext cx="3365500" cy="4601183"/>
          </a:xfrm>
        </p:spPr>
        <p:txBody>
          <a:bodyPr>
            <a:noAutofit/>
          </a:bodyPr>
          <a:lstStyle/>
          <a:p>
            <a:r>
              <a:rPr lang="en-US" sz="1500" b="1" u="sng" dirty="0">
                <a:solidFill>
                  <a:schemeClr val="tx1"/>
                </a:solidFill>
              </a:rPr>
              <a:t>SCHEME</a:t>
            </a:r>
            <a:r>
              <a:rPr lang="en-US" sz="1500" b="1" dirty="0">
                <a:solidFill>
                  <a:schemeClr val="tx1"/>
                </a:solidFill>
              </a:rPr>
              <a:t>		</a:t>
            </a:r>
            <a:br>
              <a:rPr lang="en-US" sz="1500" b="1" dirty="0">
                <a:solidFill>
                  <a:schemeClr val="tx1"/>
                </a:solidFill>
              </a:rPr>
            </a:br>
            <a:r>
              <a:rPr lang="en-US" sz="1500" dirty="0">
                <a:solidFill>
                  <a:schemeClr val="tx1"/>
                </a:solidFill>
              </a:rPr>
              <a:t>COMBINED COUNSELLING BOARD SCHOLARSHIP, J &amp; K.</a:t>
            </a:r>
            <a:r>
              <a:rPr lang="en-US" sz="1500" b="1" dirty="0">
                <a:solidFill>
                  <a:schemeClr val="tx1"/>
                </a:solidFill>
              </a:rPr>
              <a:t>	</a:t>
            </a:r>
            <a:br>
              <a:rPr lang="en-US" sz="1500" b="1" dirty="0">
                <a:solidFill>
                  <a:schemeClr val="tx1"/>
                </a:solidFill>
              </a:rPr>
            </a:br>
            <a:r>
              <a:rPr lang="en-US" sz="1500" b="1" dirty="0">
                <a:solidFill>
                  <a:schemeClr val="tx1"/>
                </a:solidFill>
              </a:rPr>
              <a:t>		   </a:t>
            </a:r>
            <a:br>
              <a:rPr lang="en-US" sz="1500" b="1" dirty="0">
                <a:solidFill>
                  <a:schemeClr val="tx1"/>
                </a:solidFill>
              </a:rPr>
            </a:br>
            <a:r>
              <a:rPr lang="en-US" sz="1500" b="1" dirty="0">
                <a:solidFill>
                  <a:schemeClr val="tx1"/>
                </a:solidFill>
              </a:rPr>
              <a:t> </a:t>
            </a:r>
            <a:r>
              <a:rPr lang="en-US" sz="1500" b="1" u="sng" dirty="0">
                <a:solidFill>
                  <a:schemeClr val="tx1"/>
                </a:solidFill>
              </a:rPr>
              <a:t>BENEFICIARIES</a:t>
            </a:r>
            <a:r>
              <a:rPr lang="en-US" sz="1500" b="1" dirty="0">
                <a:solidFill>
                  <a:schemeClr val="tx1"/>
                </a:solidFill>
              </a:rPr>
              <a:t>		-  </a:t>
            </a:r>
            <a:r>
              <a:rPr lang="en-US" sz="1500" dirty="0">
                <a:solidFill>
                  <a:schemeClr val="tx1"/>
                </a:solidFill>
              </a:rPr>
              <a:t>DOMICILED/ PERMT RESIDENT FROM J&amp;K (UT). </a:t>
            </a:r>
            <a:br>
              <a:rPr lang="en-US" sz="1500" b="1" dirty="0">
                <a:solidFill>
                  <a:schemeClr val="tx1"/>
                </a:solidFill>
              </a:rPr>
            </a:br>
            <a:br>
              <a:rPr lang="en-US" sz="1500" b="1" dirty="0">
                <a:solidFill>
                  <a:schemeClr val="tx1"/>
                </a:solidFill>
              </a:rPr>
            </a:br>
            <a:r>
              <a:rPr lang="en-US" sz="1500" b="1" dirty="0">
                <a:solidFill>
                  <a:schemeClr val="tx1"/>
                </a:solidFill>
              </a:rPr>
              <a:t> </a:t>
            </a:r>
            <a:r>
              <a:rPr lang="en-US" sz="1500" b="1" u="sng" dirty="0">
                <a:solidFill>
                  <a:schemeClr val="tx1"/>
                </a:solidFill>
              </a:rPr>
              <a:t>ELIGIBILITY</a:t>
            </a:r>
            <a:br>
              <a:rPr lang="en-US" sz="1500" b="1" u="sng" dirty="0">
                <a:solidFill>
                  <a:schemeClr val="tx1"/>
                </a:solidFill>
              </a:rPr>
            </a:br>
            <a:br>
              <a:rPr lang="en-US" sz="1500" b="1" dirty="0">
                <a:solidFill>
                  <a:schemeClr val="tx1"/>
                </a:solidFill>
              </a:rPr>
            </a:br>
            <a:r>
              <a:rPr lang="en-US" sz="1500" dirty="0">
                <a:solidFill>
                  <a:schemeClr val="tx1"/>
                </a:solidFill>
              </a:rPr>
              <a:t> STUDENTS STUDYING AT  THE COLLEGE / UNIVERSITY LEVEL.</a:t>
            </a:r>
            <a:br>
              <a:rPr lang="en-US" sz="1500" dirty="0">
                <a:solidFill>
                  <a:schemeClr val="tx1"/>
                </a:solidFill>
              </a:rPr>
            </a:br>
            <a:br>
              <a:rPr lang="en-US" sz="1500" dirty="0">
                <a:solidFill>
                  <a:schemeClr val="tx1"/>
                </a:solidFill>
              </a:rPr>
            </a:br>
            <a:r>
              <a:rPr lang="en-US" sz="1500" dirty="0">
                <a:solidFill>
                  <a:schemeClr val="tx1"/>
                </a:solidFill>
              </a:rPr>
              <a:t> PURSUING DIPLOMA, DEGREE OR PG LEVEL COURSES.</a:t>
            </a:r>
            <a:br>
              <a:rPr lang="en-US" sz="1500" dirty="0">
                <a:solidFill>
                  <a:schemeClr val="tx1"/>
                </a:solidFill>
              </a:rPr>
            </a:br>
            <a:br>
              <a:rPr lang="en-US" sz="1500" dirty="0">
                <a:solidFill>
                  <a:schemeClr val="tx1"/>
                </a:solidFill>
              </a:rPr>
            </a:br>
            <a:r>
              <a:rPr lang="en-US" sz="1500" dirty="0">
                <a:solidFill>
                  <a:schemeClr val="tx1"/>
                </a:solidFill>
              </a:rPr>
              <a:t> SHOULD HAVE SECURED MINIMUM  40%  TO 50 % MARKS  IN LAST QUALIFYING EXAM.</a:t>
            </a:r>
            <a:br>
              <a:rPr lang="en-US" sz="1500" b="1" dirty="0">
                <a:solidFill>
                  <a:schemeClr val="tx1"/>
                </a:solidFill>
              </a:rPr>
            </a:br>
            <a:endParaRPr lang="en-US" sz="1500" b="1" dirty="0">
              <a:solidFill>
                <a:schemeClr val="tx1"/>
              </a:solidFill>
            </a:endParaRPr>
          </a:p>
        </p:txBody>
      </p:sp>
      <p:sp>
        <p:nvSpPr>
          <p:cNvPr id="7" name="Content Placeholder 6">
            <a:extLst>
              <a:ext uri="{FF2B5EF4-FFF2-40B4-BE49-F238E27FC236}">
                <a16:creationId xmlns:a16="http://schemas.microsoft.com/office/drawing/2014/main" id="{085908C4-2668-15DE-A956-ADEF9BD1C6ED}"/>
              </a:ext>
            </a:extLst>
          </p:cNvPr>
          <p:cNvSpPr txBox="1">
            <a:spLocks noGrp="1"/>
          </p:cNvSpPr>
          <p:nvPr>
            <p:ph sz="half" idx="1"/>
          </p:nvPr>
        </p:nvSpPr>
        <p:spPr>
          <a:xfrm>
            <a:off x="3732196" y="2468012"/>
            <a:ext cx="3475038" cy="1912831"/>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r>
              <a:rPr lang="en-US" sz="1600" b="1" u="sng" dirty="0">
                <a:solidFill>
                  <a:schemeClr val="tx1"/>
                </a:solidFill>
              </a:rPr>
              <a:t> </a:t>
            </a:r>
            <a:r>
              <a:rPr lang="en-US" sz="1600" b="1" dirty="0">
                <a:solidFill>
                  <a:schemeClr val="tx1"/>
                </a:solidFill>
              </a:rPr>
              <a:t>HOW TO APPLY?</a:t>
            </a:r>
          </a:p>
          <a:p>
            <a:pPr>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APPLY  ONLINE THROUGH THE OFFICIAL WEB PAGE OF COMBINED COUNSELLING BOARD </a:t>
            </a:r>
          </a:p>
          <a:p>
            <a:pPr lvl="1">
              <a:buClrTx/>
              <a:buFont typeface="Wingdings" panose="05000000000000000000" pitchFamily="2" charset="2"/>
              <a:buChar char="Ø"/>
            </a:pPr>
            <a:r>
              <a:rPr lang="en-US" sz="1600" b="1" u="sng" dirty="0">
                <a:solidFill>
                  <a:schemeClr val="tx1"/>
                </a:solidFill>
              </a:rPr>
              <a:t>http://ccbnic.in</a:t>
            </a:r>
          </a:p>
        </p:txBody>
      </p:sp>
      <p:sp>
        <p:nvSpPr>
          <p:cNvPr id="8" name="Content Placeholder 7">
            <a:extLst>
              <a:ext uri="{FF2B5EF4-FFF2-40B4-BE49-F238E27FC236}">
                <a16:creationId xmlns:a16="http://schemas.microsoft.com/office/drawing/2014/main" id="{496C30A7-5F68-3407-8CBE-7EAE338DF90C}"/>
              </a:ext>
            </a:extLst>
          </p:cNvPr>
          <p:cNvSpPr txBox="1">
            <a:spLocks noGrp="1"/>
          </p:cNvSpPr>
          <p:nvPr>
            <p:ph sz="half" idx="2"/>
          </p:nvPr>
        </p:nvSpPr>
        <p:spPr>
          <a:xfrm>
            <a:off x="7805738" y="2492633"/>
            <a:ext cx="3475037" cy="1863587"/>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marL="285750" indent="-285750">
              <a:buFont typeface="Wingdings" pitchFamily="2" charset="2"/>
              <a:buChar char="Ø"/>
            </a:pPr>
            <a:endParaRPr lang="en-US" sz="1100" b="1" u="sng" dirty="0">
              <a:solidFill>
                <a:schemeClr val="tx1"/>
              </a:solidFill>
            </a:endParaRPr>
          </a:p>
          <a:p>
            <a:pPr>
              <a:buClrTx/>
              <a:buFont typeface="Wingdings" panose="05000000000000000000" pitchFamily="2" charset="2"/>
              <a:buChar char="Ø"/>
            </a:pPr>
            <a:r>
              <a:rPr lang="en-US" sz="1600" b="1" dirty="0">
                <a:solidFill>
                  <a:schemeClr val="tx1"/>
                </a:solidFill>
              </a:rPr>
              <a:t>MAIN  FEATURES</a:t>
            </a:r>
          </a:p>
          <a:p>
            <a:pPr marL="102870" lvl="1" indent="-285750">
              <a:buClrTx/>
              <a:buFont typeface="Wingdings" panose="05000000000000000000" pitchFamily="2" charset="2"/>
              <a:buChar char="Ø"/>
            </a:pPr>
            <a:endParaRPr lang="en-US" sz="1600" b="1" dirty="0">
              <a:solidFill>
                <a:schemeClr val="tx1"/>
              </a:solidFill>
            </a:endParaRPr>
          </a:p>
          <a:p>
            <a:pPr>
              <a:buClrTx/>
              <a:buFont typeface="Wingdings" panose="05000000000000000000" pitchFamily="2" charset="2"/>
              <a:buChar char="Ø"/>
            </a:pPr>
            <a:r>
              <a:rPr lang="en-US" sz="1600" b="1" dirty="0">
                <a:solidFill>
                  <a:schemeClr val="tx1"/>
                </a:solidFill>
              </a:rPr>
              <a:t>SCHOLARSHIP OF RS I LAC TO 03 LAC  PER ANNUM.</a:t>
            </a:r>
          </a:p>
          <a:p>
            <a:endParaRPr lang="en-IN" sz="1400" dirty="0">
              <a:solidFill>
                <a:schemeClr val="tx1"/>
              </a:solidFill>
            </a:endParaRPr>
          </a:p>
        </p:txBody>
      </p:sp>
      <p:sp>
        <p:nvSpPr>
          <p:cNvPr id="6" name="TextBox 5">
            <a:extLst>
              <a:ext uri="{FF2B5EF4-FFF2-40B4-BE49-F238E27FC236}">
                <a16:creationId xmlns:a16="http://schemas.microsoft.com/office/drawing/2014/main" id="{C3D238CF-2DCE-C03C-211B-B326D3481B04}"/>
              </a:ext>
            </a:extLst>
          </p:cNvPr>
          <p:cNvSpPr txBox="1"/>
          <p:nvPr/>
        </p:nvSpPr>
        <p:spPr>
          <a:xfrm>
            <a:off x="2667000" y="131229"/>
            <a:ext cx="6876256"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J&amp;K GOVT  SCHOLARSHIP  SCHEME</a:t>
            </a:r>
            <a:endParaRPr lang="en-IN" sz="2800" dirty="0">
              <a:solidFill>
                <a:schemeClr val="accent5">
                  <a:lumMod val="50000"/>
                </a:schemeClr>
              </a:solidFill>
            </a:endParaRPr>
          </a:p>
        </p:txBody>
      </p:sp>
    </p:spTree>
    <p:extLst>
      <p:ext uri="{BB962C8B-B14F-4D97-AF65-F5344CB8AC3E}">
        <p14:creationId xmlns:p14="http://schemas.microsoft.com/office/powerpoint/2010/main" val="203596780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750"/>
                                        <p:tgtEl>
                                          <p:spTgt spid="7">
                                            <p:txEl>
                                              <p:pRg st="0" end="0"/>
                                            </p:txEl>
                                          </p:spTgt>
                                        </p:tgtEl>
                                      </p:cBhvr>
                                    </p:animEffect>
                                    <p:anim calcmode="lin" valueType="num">
                                      <p:cBhvr>
                                        <p:cTn id="8" dur="75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750"/>
                                        <p:tgtEl>
                                          <p:spTgt spid="7">
                                            <p:txEl>
                                              <p:pRg st="2" end="2"/>
                                            </p:txEl>
                                          </p:spTgt>
                                        </p:tgtEl>
                                      </p:cBhvr>
                                    </p:animEffect>
                                    <p:anim calcmode="lin" valueType="num">
                                      <p:cBhvr>
                                        <p:cTn id="13" dur="75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4" dur="750" fill="hold"/>
                                        <p:tgtEl>
                                          <p:spTgt spid="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750"/>
                                        <p:tgtEl>
                                          <p:spTgt spid="7">
                                            <p:txEl>
                                              <p:pRg st="3" end="3"/>
                                            </p:txEl>
                                          </p:spTgt>
                                        </p:tgtEl>
                                      </p:cBhvr>
                                    </p:animEffect>
                                    <p:anim calcmode="lin" valueType="num">
                                      <p:cBhvr>
                                        <p:cTn id="18" dur="75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9" dur="75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animEffect transition="in" filter="fade">
                                      <p:cBhvr>
                                        <p:cTn id="24" dur="750"/>
                                        <p:tgtEl>
                                          <p:spTgt spid="8">
                                            <p:txEl>
                                              <p:pRg st="1" end="1"/>
                                            </p:txEl>
                                          </p:spTgt>
                                        </p:tgtEl>
                                      </p:cBhvr>
                                    </p:animEffect>
                                    <p:anim calcmode="lin" valueType="num">
                                      <p:cBhvr>
                                        <p:cTn id="25" dur="75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6" dur="750" fill="hold"/>
                                        <p:tgtEl>
                                          <p:spTgt spid="8">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animEffect transition="in" filter="fade">
                                      <p:cBhvr>
                                        <p:cTn id="29" dur="750"/>
                                        <p:tgtEl>
                                          <p:spTgt spid="8">
                                            <p:txEl>
                                              <p:pRg st="3" end="3"/>
                                            </p:txEl>
                                          </p:spTgt>
                                        </p:tgtEl>
                                      </p:cBhvr>
                                    </p:animEffect>
                                    <p:anim calcmode="lin" valueType="num">
                                      <p:cBhvr>
                                        <p:cTn id="30" dur="75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1" dur="75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0A6C6-4F8D-AE88-FBDD-BE38B89CF9AE}"/>
              </a:ext>
            </a:extLst>
          </p:cNvPr>
          <p:cNvSpPr>
            <a:spLocks noGrp="1"/>
          </p:cNvSpPr>
          <p:nvPr>
            <p:ph type="title"/>
          </p:nvPr>
        </p:nvSpPr>
        <p:spPr>
          <a:xfrm>
            <a:off x="0" y="1123837"/>
            <a:ext cx="3441700" cy="4601183"/>
          </a:xfrm>
        </p:spPr>
        <p:txBody>
          <a:bodyPr>
            <a:noAutofit/>
          </a:bodyPr>
          <a:lstStyle/>
          <a:p>
            <a:r>
              <a:rPr lang="en-US" sz="1400" b="1">
                <a:solidFill>
                  <a:schemeClr val="tx1"/>
                </a:solidFill>
              </a:rPr>
              <a:t> </a:t>
            </a:r>
            <a:r>
              <a:rPr lang="en-US" sz="1400" b="1" u="sng">
                <a:solidFill>
                  <a:schemeClr val="tx1"/>
                </a:solidFill>
              </a:rPr>
              <a:t>SCHEME</a:t>
            </a:r>
            <a:r>
              <a:rPr lang="en-US" sz="1400" b="1">
                <a:solidFill>
                  <a:schemeClr val="tx1"/>
                </a:solidFill>
              </a:rPr>
              <a:t>-  </a:t>
            </a:r>
            <a:br>
              <a:rPr lang="en-IN" sz="1400" b="1">
                <a:solidFill>
                  <a:schemeClr val="tx1"/>
                </a:solidFill>
              </a:rPr>
            </a:br>
            <a:r>
              <a:rPr lang="en-US" sz="1400">
                <a:solidFill>
                  <a:schemeClr val="tx1"/>
                </a:solidFill>
              </a:rPr>
              <a:t>PRIME </a:t>
            </a:r>
            <a:r>
              <a:rPr lang="en-US" sz="1400" dirty="0">
                <a:solidFill>
                  <a:schemeClr val="tx1"/>
                </a:solidFill>
              </a:rPr>
              <a:t>MINISTER SPECIAL SCHOLARSHIP SCHEME , J &amp; K.	</a:t>
            </a:r>
            <a:br>
              <a:rPr lang="en-US" sz="1400" b="1" dirty="0">
                <a:solidFill>
                  <a:schemeClr val="tx1"/>
                </a:solidFill>
              </a:rPr>
            </a:br>
            <a:r>
              <a:rPr lang="en-US" sz="1400" b="1" dirty="0">
                <a:solidFill>
                  <a:schemeClr val="tx1"/>
                </a:solidFill>
              </a:rPr>
              <a:t>		   </a:t>
            </a:r>
            <a:br>
              <a:rPr lang="en-US" sz="1400" b="1" dirty="0">
                <a:solidFill>
                  <a:schemeClr val="tx1"/>
                </a:solidFill>
              </a:rPr>
            </a:br>
            <a:r>
              <a:rPr lang="en-US" sz="1400" b="1" dirty="0">
                <a:solidFill>
                  <a:schemeClr val="tx1"/>
                </a:solidFill>
              </a:rPr>
              <a:t> </a:t>
            </a:r>
            <a:r>
              <a:rPr lang="en-US" sz="1400" b="1" u="sng" dirty="0">
                <a:solidFill>
                  <a:schemeClr val="tx1"/>
                </a:solidFill>
              </a:rPr>
              <a:t>BENEFICIARIES</a:t>
            </a:r>
            <a:r>
              <a:rPr lang="en-US" sz="1400" b="1" dirty="0">
                <a:solidFill>
                  <a:schemeClr val="tx1"/>
                </a:solidFill>
              </a:rPr>
              <a:t>-</a:t>
            </a:r>
            <a:br>
              <a:rPr lang="en-US" sz="1400" b="1" dirty="0">
                <a:solidFill>
                  <a:schemeClr val="tx1"/>
                </a:solidFill>
              </a:rPr>
            </a:br>
            <a:r>
              <a:rPr lang="en-US" sz="1400" dirty="0">
                <a:solidFill>
                  <a:schemeClr val="tx1"/>
                </a:solidFill>
              </a:rPr>
              <a:t>DOMICILED/ PERMT RESIDENT FROM J&amp;K (UT). </a:t>
            </a:r>
            <a:br>
              <a:rPr lang="en-US" sz="1400" b="1" dirty="0">
                <a:solidFill>
                  <a:schemeClr val="tx1"/>
                </a:solidFill>
              </a:rPr>
            </a:br>
            <a:br>
              <a:rPr lang="en-US" sz="1400" b="1" dirty="0">
                <a:solidFill>
                  <a:schemeClr val="tx1"/>
                </a:solidFill>
              </a:rPr>
            </a:br>
            <a:r>
              <a:rPr lang="en-US" sz="1400" b="1" dirty="0">
                <a:solidFill>
                  <a:schemeClr val="tx1"/>
                </a:solidFill>
              </a:rPr>
              <a:t> </a:t>
            </a:r>
            <a:r>
              <a:rPr lang="en-US" sz="1400" b="1" u="sng" dirty="0">
                <a:solidFill>
                  <a:schemeClr val="tx1"/>
                </a:solidFill>
              </a:rPr>
              <a:t>ELIGIBILITY</a:t>
            </a:r>
            <a:br>
              <a:rPr lang="en-US" sz="1400" b="1" u="sng" dirty="0">
                <a:solidFill>
                  <a:schemeClr val="tx1"/>
                </a:solidFill>
              </a:rPr>
            </a:br>
            <a:br>
              <a:rPr lang="en-US" sz="1400" b="1" dirty="0">
                <a:solidFill>
                  <a:schemeClr val="tx1"/>
                </a:solidFill>
              </a:rPr>
            </a:br>
            <a:r>
              <a:rPr lang="en-US" sz="1400" dirty="0">
                <a:solidFill>
                  <a:schemeClr val="tx1"/>
                </a:solidFill>
              </a:rPr>
              <a:t> SHOULD HAVE PASSED CLASS 12</a:t>
            </a:r>
            <a:r>
              <a:rPr lang="en-US" sz="1400" baseline="30000" dirty="0">
                <a:solidFill>
                  <a:schemeClr val="tx1"/>
                </a:solidFill>
              </a:rPr>
              <a:t>TH</a:t>
            </a:r>
            <a:r>
              <a:rPr lang="en-US" sz="1400" dirty="0">
                <a:solidFill>
                  <a:schemeClr val="tx1"/>
                </a:solidFill>
              </a:rPr>
              <a:t> FROM</a:t>
            </a:r>
            <a:br>
              <a:rPr lang="en-US" sz="1400" dirty="0">
                <a:solidFill>
                  <a:schemeClr val="tx1"/>
                </a:solidFill>
              </a:rPr>
            </a:br>
            <a:r>
              <a:rPr lang="en-US" sz="1400" dirty="0">
                <a:solidFill>
                  <a:schemeClr val="tx1"/>
                </a:solidFill>
              </a:rPr>
              <a:t>  J &amp;  K  BOARD OR CBSE AFFILIATED SCHOOLS IN J &amp; K.</a:t>
            </a:r>
            <a:br>
              <a:rPr lang="en-US" sz="1400" dirty="0">
                <a:solidFill>
                  <a:schemeClr val="tx1"/>
                </a:solidFill>
              </a:rPr>
            </a:br>
            <a:br>
              <a:rPr lang="en-US" sz="1400" dirty="0">
                <a:solidFill>
                  <a:schemeClr val="tx1"/>
                </a:solidFill>
              </a:rPr>
            </a:br>
            <a:r>
              <a:rPr lang="en-US" sz="1400" dirty="0">
                <a:solidFill>
                  <a:schemeClr val="tx1"/>
                </a:solidFill>
              </a:rPr>
              <a:t> MUST BE PURSUING A GENERAL, PROFESSIONAL</a:t>
            </a:r>
            <a:br>
              <a:rPr lang="en-US" sz="1400" dirty="0">
                <a:solidFill>
                  <a:schemeClr val="tx1"/>
                </a:solidFill>
              </a:rPr>
            </a:br>
            <a:r>
              <a:rPr lang="en-US" sz="1400" dirty="0">
                <a:solidFill>
                  <a:schemeClr val="tx1"/>
                </a:solidFill>
              </a:rPr>
              <a:t> OR MEDICAL DEGREE COURSE.</a:t>
            </a:r>
            <a:br>
              <a:rPr lang="en-US" sz="1400" dirty="0">
                <a:solidFill>
                  <a:schemeClr val="tx1"/>
                </a:solidFill>
              </a:rPr>
            </a:br>
            <a:br>
              <a:rPr lang="en-US" sz="1400" dirty="0">
                <a:solidFill>
                  <a:schemeClr val="tx1"/>
                </a:solidFill>
              </a:rPr>
            </a:br>
            <a:r>
              <a:rPr lang="en-US" sz="1400" dirty="0">
                <a:solidFill>
                  <a:schemeClr val="tx1"/>
                </a:solidFill>
              </a:rPr>
              <a:t> MUST BE WILLING TO TAKE ADMISSION </a:t>
            </a:r>
            <a:br>
              <a:rPr lang="en-US" sz="1400" dirty="0">
                <a:solidFill>
                  <a:schemeClr val="tx1"/>
                </a:solidFill>
              </a:rPr>
            </a:br>
            <a:r>
              <a:rPr lang="en-US" sz="1400" dirty="0">
                <a:solidFill>
                  <a:schemeClr val="tx1"/>
                </a:solidFill>
              </a:rPr>
              <a:t>OUTSIDE J&amp; K.</a:t>
            </a:r>
            <a:br>
              <a:rPr lang="en-US" sz="1400" dirty="0">
                <a:solidFill>
                  <a:schemeClr val="tx1"/>
                </a:solidFill>
              </a:rPr>
            </a:br>
            <a:br>
              <a:rPr lang="en-US" sz="1400" dirty="0">
                <a:solidFill>
                  <a:schemeClr val="tx1"/>
                </a:solidFill>
              </a:rPr>
            </a:br>
            <a:r>
              <a:rPr lang="en-US" sz="1400" dirty="0">
                <a:solidFill>
                  <a:schemeClr val="tx1"/>
                </a:solidFill>
              </a:rPr>
              <a:t> ANNUAL INCOME  OF FAMILY  MUST BE</a:t>
            </a:r>
            <a:br>
              <a:rPr lang="en-US" sz="1400" dirty="0">
                <a:solidFill>
                  <a:schemeClr val="tx1"/>
                </a:solidFill>
              </a:rPr>
            </a:br>
            <a:r>
              <a:rPr lang="en-US" sz="1400" dirty="0">
                <a:solidFill>
                  <a:schemeClr val="tx1"/>
                </a:solidFill>
              </a:rPr>
              <a:t> LESS THAN INR 8 LAKH.</a:t>
            </a:r>
            <a:br>
              <a:rPr lang="en-US" sz="1400" dirty="0">
                <a:solidFill>
                  <a:schemeClr val="tx1"/>
                </a:solidFill>
              </a:rPr>
            </a:br>
            <a:br>
              <a:rPr lang="en-US" sz="1400" dirty="0">
                <a:solidFill>
                  <a:schemeClr val="tx1"/>
                </a:solidFill>
              </a:rPr>
            </a:br>
            <a:r>
              <a:rPr lang="en-US" sz="1400" dirty="0">
                <a:solidFill>
                  <a:schemeClr val="tx1"/>
                </a:solidFill>
              </a:rPr>
              <a:t> STUDENTS WHO HAVE COMPLETED 10+3 </a:t>
            </a:r>
            <a:br>
              <a:rPr lang="en-US" sz="1400" dirty="0">
                <a:solidFill>
                  <a:schemeClr val="tx1"/>
                </a:solidFill>
              </a:rPr>
            </a:br>
            <a:r>
              <a:rPr lang="en-US" sz="1400" dirty="0">
                <a:solidFill>
                  <a:schemeClr val="tx1"/>
                </a:solidFill>
              </a:rPr>
              <a:t> FROM  UT  POLYTECHNICS CAN ALSO APPLY.</a:t>
            </a:r>
          </a:p>
        </p:txBody>
      </p:sp>
      <p:sp>
        <p:nvSpPr>
          <p:cNvPr id="6" name="TextBox 5">
            <a:extLst>
              <a:ext uri="{FF2B5EF4-FFF2-40B4-BE49-F238E27FC236}">
                <a16:creationId xmlns:a16="http://schemas.microsoft.com/office/drawing/2014/main" id="{C3D238CF-2DCE-C03C-211B-B326D3481B04}"/>
              </a:ext>
            </a:extLst>
          </p:cNvPr>
          <p:cNvSpPr txBox="1"/>
          <p:nvPr/>
        </p:nvSpPr>
        <p:spPr>
          <a:xfrm>
            <a:off x="2717800" y="93129"/>
            <a:ext cx="6821504"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J&amp;K GOVT  SCHOLARSHIP  SCHEME</a:t>
            </a:r>
            <a:endParaRPr lang="en-IN" sz="2000" dirty="0">
              <a:solidFill>
                <a:schemeClr val="accent5">
                  <a:lumMod val="50000"/>
                </a:schemeClr>
              </a:solidFill>
            </a:endParaRPr>
          </a:p>
        </p:txBody>
      </p:sp>
      <p:sp>
        <p:nvSpPr>
          <p:cNvPr id="9" name="TextBox 8">
            <a:extLst>
              <a:ext uri="{FF2B5EF4-FFF2-40B4-BE49-F238E27FC236}">
                <a16:creationId xmlns:a16="http://schemas.microsoft.com/office/drawing/2014/main" id="{4BD7FD91-C11F-1D4D-3CCB-CB0234ACD3F7}"/>
              </a:ext>
            </a:extLst>
          </p:cNvPr>
          <p:cNvSpPr txBox="1"/>
          <p:nvPr/>
        </p:nvSpPr>
        <p:spPr>
          <a:xfrm>
            <a:off x="3996356" y="1177659"/>
            <a:ext cx="7247823" cy="4493538"/>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marL="285750" indent="-285750">
              <a:buFont typeface="Wingdings" pitchFamily="2" charset="2"/>
              <a:buChar char="Ø"/>
            </a:pPr>
            <a:endParaRPr lang="en-US" sz="1600" b="1" u="sng" dirty="0">
              <a:solidFill>
                <a:srgbClr val="0000FF"/>
              </a:solidFill>
            </a:endParaRPr>
          </a:p>
          <a:p>
            <a:pPr marL="285750" indent="-285750">
              <a:buFont typeface="Wingdings" pitchFamily="2" charset="2"/>
              <a:buChar char="Ø"/>
            </a:pPr>
            <a:r>
              <a:rPr lang="en-US" sz="1600" b="1" u="sng" dirty="0">
                <a:solidFill>
                  <a:schemeClr val="tx1"/>
                </a:solidFill>
              </a:rPr>
              <a:t>MAIN  FEATURES</a:t>
            </a:r>
          </a:p>
          <a:p>
            <a:pPr marL="285750" lvl="1" indent="-285750">
              <a:buFont typeface="Wingdings" panose="05000000000000000000" pitchFamily="2" charset="2"/>
              <a:buChar char="Ø"/>
            </a:pPr>
            <a:endParaRPr lang="en-US" sz="1600" b="1" dirty="0">
              <a:solidFill>
                <a:schemeClr val="tx1"/>
              </a:solidFill>
            </a:endParaRPr>
          </a:p>
          <a:p>
            <a:pPr marL="742950" lvl="1" indent="-285750">
              <a:buFont typeface="Wingdings" panose="05000000000000000000" pitchFamily="2" charset="2"/>
              <a:buChar char="Ø"/>
            </a:pPr>
            <a:r>
              <a:rPr lang="en-US" sz="1600" b="1" dirty="0">
                <a:solidFill>
                  <a:schemeClr val="tx1"/>
                </a:solidFill>
              </a:rPr>
              <a:t> </a:t>
            </a:r>
            <a:r>
              <a:rPr lang="en-US" sz="1600" b="1" dirty="0">
                <a:solidFill>
                  <a:srgbClr val="C00000"/>
                </a:solidFill>
              </a:rPr>
              <a:t>FOR  GENERAL DEGREE COURSE</a:t>
            </a:r>
          </a:p>
          <a:p>
            <a:pPr marL="742950" lvl="1" indent="-285750">
              <a:buFont typeface="Wingdings" panose="05000000000000000000" pitchFamily="2" charset="2"/>
              <a:buChar char="Ø"/>
            </a:pPr>
            <a:endParaRPr lang="en-US" sz="1600" b="1" dirty="0">
              <a:solidFill>
                <a:schemeClr val="tx1"/>
              </a:solidFill>
            </a:endParaRPr>
          </a:p>
          <a:p>
            <a:pPr marL="1200150" lvl="2" indent="-285750">
              <a:buFont typeface="Wingdings" panose="05000000000000000000" pitchFamily="2" charset="2"/>
              <a:buChar char="Ø"/>
            </a:pPr>
            <a:r>
              <a:rPr lang="en-US" sz="1600" b="1" dirty="0">
                <a:solidFill>
                  <a:schemeClr val="tx1"/>
                </a:solidFill>
              </a:rPr>
              <a:t> ACADEMIC FEE UPTO RS 30,000/-</a:t>
            </a:r>
          </a:p>
          <a:p>
            <a:pPr marL="1200150" lvl="2" indent="-285750">
              <a:buFont typeface="Wingdings" panose="05000000000000000000" pitchFamily="2" charset="2"/>
              <a:buChar char="Ø"/>
            </a:pPr>
            <a:r>
              <a:rPr lang="en-US" sz="1600" b="1" dirty="0">
                <a:solidFill>
                  <a:schemeClr val="tx1"/>
                </a:solidFill>
              </a:rPr>
              <a:t>AND MAINTAINANCE  FEE  UPTO  RS  01 LAC.</a:t>
            </a:r>
          </a:p>
          <a:p>
            <a:pPr marL="1200150" lvl="2" indent="-285750">
              <a:buFont typeface="Wingdings" panose="05000000000000000000" pitchFamily="2" charset="2"/>
              <a:buChar char="Ø"/>
            </a:pPr>
            <a:endParaRPr lang="en-US" sz="1600" b="1" dirty="0">
              <a:solidFill>
                <a:schemeClr val="tx1"/>
              </a:solidFill>
            </a:endParaRPr>
          </a:p>
          <a:p>
            <a:pPr marL="742950" lvl="1" indent="-285750">
              <a:buFont typeface="Wingdings" panose="05000000000000000000" pitchFamily="2" charset="2"/>
              <a:buChar char="Ø"/>
            </a:pPr>
            <a:r>
              <a:rPr lang="en-US" sz="1600" b="1" dirty="0">
                <a:solidFill>
                  <a:schemeClr val="tx1"/>
                </a:solidFill>
              </a:rPr>
              <a:t>    </a:t>
            </a:r>
            <a:r>
              <a:rPr lang="en-US" sz="1600" b="1" dirty="0">
                <a:solidFill>
                  <a:srgbClr val="C00000"/>
                </a:solidFill>
              </a:rPr>
              <a:t>FOR PROFESSIONAL DEGREE COURSE</a:t>
            </a:r>
          </a:p>
          <a:p>
            <a:pPr marL="742950" lvl="1" indent="-285750">
              <a:buFont typeface="Wingdings" panose="05000000000000000000" pitchFamily="2" charset="2"/>
              <a:buChar char="Ø"/>
            </a:pPr>
            <a:endParaRPr lang="en-US" sz="1600" b="1" dirty="0">
              <a:solidFill>
                <a:schemeClr val="tx1"/>
              </a:solidFill>
            </a:endParaRPr>
          </a:p>
          <a:p>
            <a:pPr marL="1200150" lvl="2" indent="-285750">
              <a:buFont typeface="Wingdings" panose="05000000000000000000" pitchFamily="2" charset="2"/>
              <a:buChar char="Ø"/>
            </a:pPr>
            <a:r>
              <a:rPr lang="en-US" sz="1600" b="1" dirty="0">
                <a:solidFill>
                  <a:schemeClr val="tx1"/>
                </a:solidFill>
              </a:rPr>
              <a:t>ACADEMIC  FEE  UPTO RS 1.25 LAC</a:t>
            </a:r>
          </a:p>
          <a:p>
            <a:pPr marL="1200150" lvl="2" indent="-285750">
              <a:buFont typeface="Wingdings" panose="05000000000000000000" pitchFamily="2" charset="2"/>
              <a:buChar char="Ø"/>
            </a:pPr>
            <a:r>
              <a:rPr lang="en-US" sz="1600" b="1" dirty="0">
                <a:solidFill>
                  <a:schemeClr val="tx1"/>
                </a:solidFill>
              </a:rPr>
              <a:t>AND  MAINTAINCE CHARGES UPTO RS 01 LAC.</a:t>
            </a:r>
          </a:p>
          <a:p>
            <a:pPr marL="742950" lvl="1" indent="-285750">
              <a:buFont typeface="Wingdings" panose="05000000000000000000" pitchFamily="2" charset="2"/>
              <a:buChar char="Ø"/>
            </a:pPr>
            <a:endParaRPr lang="en-US" sz="1600" b="1" dirty="0">
              <a:solidFill>
                <a:schemeClr val="tx1"/>
              </a:solidFill>
            </a:endParaRPr>
          </a:p>
          <a:p>
            <a:pPr marL="742950" lvl="1" indent="-285750">
              <a:buFont typeface="Wingdings" panose="05000000000000000000" pitchFamily="2" charset="2"/>
              <a:buChar char="Ø"/>
            </a:pPr>
            <a:r>
              <a:rPr lang="en-US" sz="1600" b="1" dirty="0">
                <a:solidFill>
                  <a:srgbClr val="C00000"/>
                </a:solidFill>
              </a:rPr>
              <a:t>FOR  MEDICAL/BDS OR EQUIVALENT MEDICAL STREAMS</a:t>
            </a:r>
          </a:p>
          <a:p>
            <a:pPr marL="1200150" lvl="2" indent="-285750">
              <a:buFont typeface="Wingdings" panose="05000000000000000000" pitchFamily="2" charset="2"/>
              <a:buChar char="Ø"/>
            </a:pPr>
            <a:endParaRPr lang="en-US" sz="1600" b="1" dirty="0">
              <a:solidFill>
                <a:schemeClr val="tx1"/>
              </a:solidFill>
            </a:endParaRPr>
          </a:p>
          <a:p>
            <a:pPr marL="1200150" lvl="2" indent="-285750">
              <a:buFont typeface="Wingdings" panose="05000000000000000000" pitchFamily="2" charset="2"/>
              <a:buChar char="Ø"/>
            </a:pPr>
            <a:r>
              <a:rPr lang="en-US" sz="1600" b="1" dirty="0">
                <a:solidFill>
                  <a:schemeClr val="tx1"/>
                </a:solidFill>
              </a:rPr>
              <a:t>ACADEMIC FEE UPTO RS 3 LAC AND </a:t>
            </a:r>
          </a:p>
          <a:p>
            <a:pPr marL="1200150" lvl="2" indent="-285750">
              <a:buFont typeface="Wingdings" panose="05000000000000000000" pitchFamily="2" charset="2"/>
              <a:buChar char="Ø"/>
            </a:pPr>
            <a:r>
              <a:rPr lang="en-US" sz="1600" b="1" dirty="0">
                <a:solidFill>
                  <a:schemeClr val="tx1"/>
                </a:solidFill>
              </a:rPr>
              <a:t>MAINTAINANCE FEE UPTO  RS 01 LAC. </a:t>
            </a:r>
            <a:endParaRPr lang="en-US" sz="1200" dirty="0"/>
          </a:p>
          <a:p>
            <a:endParaRPr lang="en-IN" sz="1400" dirty="0"/>
          </a:p>
        </p:txBody>
      </p:sp>
    </p:spTree>
    <p:extLst>
      <p:ext uri="{BB962C8B-B14F-4D97-AF65-F5344CB8AC3E}">
        <p14:creationId xmlns:p14="http://schemas.microsoft.com/office/powerpoint/2010/main" val="86055609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750"/>
                                        <p:tgtEl>
                                          <p:spTgt spid="9">
                                            <p:txEl>
                                              <p:pRg st="1" end="1"/>
                                            </p:txEl>
                                          </p:spTgt>
                                        </p:tgtEl>
                                      </p:cBhvr>
                                    </p:animEffect>
                                    <p:anim calcmode="lin" valueType="num">
                                      <p:cBhvr>
                                        <p:cTn id="8" dur="75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750" fill="hold"/>
                                        <p:tgtEl>
                                          <p:spTgt spid="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fade">
                                      <p:cBhvr>
                                        <p:cTn id="12" dur="750"/>
                                        <p:tgtEl>
                                          <p:spTgt spid="9">
                                            <p:txEl>
                                              <p:pRg st="3" end="3"/>
                                            </p:txEl>
                                          </p:spTgt>
                                        </p:tgtEl>
                                      </p:cBhvr>
                                    </p:animEffect>
                                    <p:anim calcmode="lin" valueType="num">
                                      <p:cBhvr>
                                        <p:cTn id="13" dur="75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4" dur="750" fill="hold"/>
                                        <p:tgtEl>
                                          <p:spTgt spid="9">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animEffect transition="in" filter="fade">
                                      <p:cBhvr>
                                        <p:cTn id="17" dur="750"/>
                                        <p:tgtEl>
                                          <p:spTgt spid="9">
                                            <p:txEl>
                                              <p:pRg st="5" end="5"/>
                                            </p:txEl>
                                          </p:spTgt>
                                        </p:tgtEl>
                                      </p:cBhvr>
                                    </p:animEffect>
                                    <p:anim calcmode="lin" valueType="num">
                                      <p:cBhvr>
                                        <p:cTn id="18" dur="75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19" dur="750" fill="hold"/>
                                        <p:tgtEl>
                                          <p:spTgt spid="9">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750"/>
                                        <p:tgtEl>
                                          <p:spTgt spid="9">
                                            <p:txEl>
                                              <p:pRg st="6" end="6"/>
                                            </p:txEl>
                                          </p:spTgt>
                                        </p:tgtEl>
                                      </p:cBhvr>
                                    </p:animEffect>
                                    <p:anim calcmode="lin" valueType="num">
                                      <p:cBhvr>
                                        <p:cTn id="23" dur="75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24" dur="750" fill="hold"/>
                                        <p:tgtEl>
                                          <p:spTgt spid="9">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fade">
                                      <p:cBhvr>
                                        <p:cTn id="27" dur="750"/>
                                        <p:tgtEl>
                                          <p:spTgt spid="9">
                                            <p:txEl>
                                              <p:pRg st="8" end="8"/>
                                            </p:txEl>
                                          </p:spTgt>
                                        </p:tgtEl>
                                      </p:cBhvr>
                                    </p:animEffect>
                                    <p:anim calcmode="lin" valueType="num">
                                      <p:cBhvr>
                                        <p:cTn id="28" dur="75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29" dur="750" fill="hold"/>
                                        <p:tgtEl>
                                          <p:spTgt spid="9">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xEl>
                                              <p:pRg st="10" end="10"/>
                                            </p:txEl>
                                          </p:spTgt>
                                        </p:tgtEl>
                                        <p:attrNameLst>
                                          <p:attrName>style.visibility</p:attrName>
                                        </p:attrNameLst>
                                      </p:cBhvr>
                                      <p:to>
                                        <p:strVal val="visible"/>
                                      </p:to>
                                    </p:set>
                                    <p:animEffect transition="in" filter="fade">
                                      <p:cBhvr>
                                        <p:cTn id="32" dur="750"/>
                                        <p:tgtEl>
                                          <p:spTgt spid="9">
                                            <p:txEl>
                                              <p:pRg st="10" end="10"/>
                                            </p:txEl>
                                          </p:spTgt>
                                        </p:tgtEl>
                                      </p:cBhvr>
                                    </p:animEffect>
                                    <p:anim calcmode="lin" valueType="num">
                                      <p:cBhvr>
                                        <p:cTn id="33" dur="750" fill="hold"/>
                                        <p:tgtEl>
                                          <p:spTgt spid="9">
                                            <p:txEl>
                                              <p:pRg st="10" end="10"/>
                                            </p:txEl>
                                          </p:spTgt>
                                        </p:tgtEl>
                                        <p:attrNameLst>
                                          <p:attrName>ppt_x</p:attrName>
                                        </p:attrNameLst>
                                      </p:cBhvr>
                                      <p:tavLst>
                                        <p:tav tm="0">
                                          <p:val>
                                            <p:strVal val="#ppt_x"/>
                                          </p:val>
                                        </p:tav>
                                        <p:tav tm="100000">
                                          <p:val>
                                            <p:strVal val="#ppt_x"/>
                                          </p:val>
                                        </p:tav>
                                      </p:tavLst>
                                    </p:anim>
                                    <p:anim calcmode="lin" valueType="num">
                                      <p:cBhvr>
                                        <p:cTn id="34" dur="750" fill="hold"/>
                                        <p:tgtEl>
                                          <p:spTgt spid="9">
                                            <p:txEl>
                                              <p:pRg st="10" end="1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xEl>
                                              <p:pRg st="11" end="11"/>
                                            </p:txEl>
                                          </p:spTgt>
                                        </p:tgtEl>
                                        <p:attrNameLst>
                                          <p:attrName>style.visibility</p:attrName>
                                        </p:attrNameLst>
                                      </p:cBhvr>
                                      <p:to>
                                        <p:strVal val="visible"/>
                                      </p:to>
                                    </p:set>
                                    <p:animEffect transition="in" filter="fade">
                                      <p:cBhvr>
                                        <p:cTn id="37" dur="750"/>
                                        <p:tgtEl>
                                          <p:spTgt spid="9">
                                            <p:txEl>
                                              <p:pRg st="11" end="11"/>
                                            </p:txEl>
                                          </p:spTgt>
                                        </p:tgtEl>
                                      </p:cBhvr>
                                    </p:animEffect>
                                    <p:anim calcmode="lin" valueType="num">
                                      <p:cBhvr>
                                        <p:cTn id="38" dur="750" fill="hold"/>
                                        <p:tgtEl>
                                          <p:spTgt spid="9">
                                            <p:txEl>
                                              <p:pRg st="11" end="11"/>
                                            </p:txEl>
                                          </p:spTgt>
                                        </p:tgtEl>
                                        <p:attrNameLst>
                                          <p:attrName>ppt_x</p:attrName>
                                        </p:attrNameLst>
                                      </p:cBhvr>
                                      <p:tavLst>
                                        <p:tav tm="0">
                                          <p:val>
                                            <p:strVal val="#ppt_x"/>
                                          </p:val>
                                        </p:tav>
                                        <p:tav tm="100000">
                                          <p:val>
                                            <p:strVal val="#ppt_x"/>
                                          </p:val>
                                        </p:tav>
                                      </p:tavLst>
                                    </p:anim>
                                    <p:anim calcmode="lin" valueType="num">
                                      <p:cBhvr>
                                        <p:cTn id="39" dur="750" fill="hold"/>
                                        <p:tgtEl>
                                          <p:spTgt spid="9">
                                            <p:txEl>
                                              <p:pRg st="11" end="11"/>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xEl>
                                              <p:pRg st="13" end="13"/>
                                            </p:txEl>
                                          </p:spTgt>
                                        </p:tgtEl>
                                        <p:attrNameLst>
                                          <p:attrName>style.visibility</p:attrName>
                                        </p:attrNameLst>
                                      </p:cBhvr>
                                      <p:to>
                                        <p:strVal val="visible"/>
                                      </p:to>
                                    </p:set>
                                    <p:animEffect transition="in" filter="fade">
                                      <p:cBhvr>
                                        <p:cTn id="42" dur="750"/>
                                        <p:tgtEl>
                                          <p:spTgt spid="9">
                                            <p:txEl>
                                              <p:pRg st="13" end="13"/>
                                            </p:txEl>
                                          </p:spTgt>
                                        </p:tgtEl>
                                      </p:cBhvr>
                                    </p:animEffect>
                                    <p:anim calcmode="lin" valueType="num">
                                      <p:cBhvr>
                                        <p:cTn id="43" dur="750" fill="hold"/>
                                        <p:tgtEl>
                                          <p:spTgt spid="9">
                                            <p:txEl>
                                              <p:pRg st="13" end="13"/>
                                            </p:txEl>
                                          </p:spTgt>
                                        </p:tgtEl>
                                        <p:attrNameLst>
                                          <p:attrName>ppt_x</p:attrName>
                                        </p:attrNameLst>
                                      </p:cBhvr>
                                      <p:tavLst>
                                        <p:tav tm="0">
                                          <p:val>
                                            <p:strVal val="#ppt_x"/>
                                          </p:val>
                                        </p:tav>
                                        <p:tav tm="100000">
                                          <p:val>
                                            <p:strVal val="#ppt_x"/>
                                          </p:val>
                                        </p:tav>
                                      </p:tavLst>
                                    </p:anim>
                                    <p:anim calcmode="lin" valueType="num">
                                      <p:cBhvr>
                                        <p:cTn id="44" dur="750" fill="hold"/>
                                        <p:tgtEl>
                                          <p:spTgt spid="9">
                                            <p:txEl>
                                              <p:pRg st="13" end="13"/>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
                                            <p:txEl>
                                              <p:pRg st="15" end="15"/>
                                            </p:txEl>
                                          </p:spTgt>
                                        </p:tgtEl>
                                        <p:attrNameLst>
                                          <p:attrName>style.visibility</p:attrName>
                                        </p:attrNameLst>
                                      </p:cBhvr>
                                      <p:to>
                                        <p:strVal val="visible"/>
                                      </p:to>
                                    </p:set>
                                    <p:animEffect transition="in" filter="fade">
                                      <p:cBhvr>
                                        <p:cTn id="47" dur="750"/>
                                        <p:tgtEl>
                                          <p:spTgt spid="9">
                                            <p:txEl>
                                              <p:pRg st="15" end="15"/>
                                            </p:txEl>
                                          </p:spTgt>
                                        </p:tgtEl>
                                      </p:cBhvr>
                                    </p:animEffect>
                                    <p:anim calcmode="lin" valueType="num">
                                      <p:cBhvr>
                                        <p:cTn id="48" dur="750" fill="hold"/>
                                        <p:tgtEl>
                                          <p:spTgt spid="9">
                                            <p:txEl>
                                              <p:pRg st="15" end="15"/>
                                            </p:txEl>
                                          </p:spTgt>
                                        </p:tgtEl>
                                        <p:attrNameLst>
                                          <p:attrName>ppt_x</p:attrName>
                                        </p:attrNameLst>
                                      </p:cBhvr>
                                      <p:tavLst>
                                        <p:tav tm="0">
                                          <p:val>
                                            <p:strVal val="#ppt_x"/>
                                          </p:val>
                                        </p:tav>
                                        <p:tav tm="100000">
                                          <p:val>
                                            <p:strVal val="#ppt_x"/>
                                          </p:val>
                                        </p:tav>
                                      </p:tavLst>
                                    </p:anim>
                                    <p:anim calcmode="lin" valueType="num">
                                      <p:cBhvr>
                                        <p:cTn id="49" dur="750" fill="hold"/>
                                        <p:tgtEl>
                                          <p:spTgt spid="9">
                                            <p:txEl>
                                              <p:pRg st="15" end="15"/>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9">
                                            <p:txEl>
                                              <p:pRg st="16" end="16"/>
                                            </p:txEl>
                                          </p:spTgt>
                                        </p:tgtEl>
                                        <p:attrNameLst>
                                          <p:attrName>style.visibility</p:attrName>
                                        </p:attrNameLst>
                                      </p:cBhvr>
                                      <p:to>
                                        <p:strVal val="visible"/>
                                      </p:to>
                                    </p:set>
                                    <p:animEffect transition="in" filter="fade">
                                      <p:cBhvr>
                                        <p:cTn id="52" dur="750"/>
                                        <p:tgtEl>
                                          <p:spTgt spid="9">
                                            <p:txEl>
                                              <p:pRg st="16" end="16"/>
                                            </p:txEl>
                                          </p:spTgt>
                                        </p:tgtEl>
                                      </p:cBhvr>
                                    </p:animEffect>
                                    <p:anim calcmode="lin" valueType="num">
                                      <p:cBhvr>
                                        <p:cTn id="53" dur="750" fill="hold"/>
                                        <p:tgtEl>
                                          <p:spTgt spid="9">
                                            <p:txEl>
                                              <p:pRg st="16" end="16"/>
                                            </p:txEl>
                                          </p:spTgt>
                                        </p:tgtEl>
                                        <p:attrNameLst>
                                          <p:attrName>ppt_x</p:attrName>
                                        </p:attrNameLst>
                                      </p:cBhvr>
                                      <p:tavLst>
                                        <p:tav tm="0">
                                          <p:val>
                                            <p:strVal val="#ppt_x"/>
                                          </p:val>
                                        </p:tav>
                                        <p:tav tm="100000">
                                          <p:val>
                                            <p:strVal val="#ppt_x"/>
                                          </p:val>
                                        </p:tav>
                                      </p:tavLst>
                                    </p:anim>
                                    <p:anim calcmode="lin" valueType="num">
                                      <p:cBhvr>
                                        <p:cTn id="54" dur="750" fill="hold"/>
                                        <p:tgtEl>
                                          <p:spTgt spid="9">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0A6C6-4F8D-AE88-FBDD-BE38B89CF9AE}"/>
              </a:ext>
            </a:extLst>
          </p:cNvPr>
          <p:cNvSpPr>
            <a:spLocks noGrp="1"/>
          </p:cNvSpPr>
          <p:nvPr>
            <p:ph type="title"/>
          </p:nvPr>
        </p:nvSpPr>
        <p:spPr>
          <a:xfrm>
            <a:off x="0" y="1123837"/>
            <a:ext cx="3429000" cy="4601183"/>
          </a:xfrm>
        </p:spPr>
        <p:txBody>
          <a:bodyPr>
            <a:normAutofit/>
          </a:bodyPr>
          <a:lstStyle/>
          <a:p>
            <a:r>
              <a:rPr lang="en-US" sz="1800" b="1" dirty="0">
                <a:solidFill>
                  <a:schemeClr val="tx1"/>
                </a:solidFill>
              </a:rPr>
              <a:t> </a:t>
            </a:r>
            <a:r>
              <a:rPr lang="en-US" sz="1600" b="1" u="sng" dirty="0">
                <a:solidFill>
                  <a:schemeClr val="tx1"/>
                </a:solidFill>
              </a:rPr>
              <a:t>SCHEME</a:t>
            </a:r>
            <a:r>
              <a:rPr lang="en-US" sz="1600" b="1" dirty="0">
                <a:solidFill>
                  <a:schemeClr val="tx1"/>
                </a:solidFill>
              </a:rPr>
              <a:t>		</a:t>
            </a:r>
            <a:br>
              <a:rPr lang="en-US" sz="1600" b="1" dirty="0">
                <a:solidFill>
                  <a:schemeClr val="tx1"/>
                </a:solidFill>
              </a:rPr>
            </a:br>
            <a:r>
              <a:rPr lang="en-US" sz="1600" dirty="0">
                <a:solidFill>
                  <a:schemeClr val="tx1"/>
                </a:solidFill>
              </a:rPr>
              <a:t>KASHMIR EDUCATION INITIATIVE SCHOLARSHIP 2022.</a:t>
            </a:r>
            <a:r>
              <a:rPr lang="en-US" sz="1600" b="1" dirty="0">
                <a:solidFill>
                  <a:schemeClr val="tx1"/>
                </a:solidFill>
              </a:rPr>
              <a:t>	</a:t>
            </a:r>
            <a:br>
              <a:rPr lang="en-US" sz="1600" b="1" dirty="0">
                <a:solidFill>
                  <a:schemeClr val="tx1"/>
                </a:solidFill>
              </a:rPr>
            </a:br>
            <a:r>
              <a:rPr lang="en-US" sz="1600" b="1" dirty="0">
                <a:solidFill>
                  <a:schemeClr val="tx1"/>
                </a:solidFill>
              </a:rPr>
              <a:t>		   </a:t>
            </a:r>
            <a:br>
              <a:rPr lang="en-US" sz="1600" b="1" dirty="0">
                <a:solidFill>
                  <a:schemeClr val="tx1"/>
                </a:solidFill>
              </a:rPr>
            </a:br>
            <a:r>
              <a:rPr lang="en-US" sz="1600" b="1" dirty="0">
                <a:solidFill>
                  <a:schemeClr val="tx1"/>
                </a:solidFill>
              </a:rPr>
              <a:t> </a:t>
            </a:r>
            <a:r>
              <a:rPr lang="en-US" sz="1600" b="1" u="sng" dirty="0">
                <a:solidFill>
                  <a:schemeClr val="tx1"/>
                </a:solidFill>
              </a:rPr>
              <a:t>BENEFICIARIES</a:t>
            </a:r>
            <a:r>
              <a:rPr lang="en-US" sz="1600" b="1" dirty="0">
                <a:solidFill>
                  <a:schemeClr val="tx1"/>
                </a:solidFill>
              </a:rPr>
              <a:t>		-  </a:t>
            </a:r>
            <a:r>
              <a:rPr lang="en-US" sz="1600" dirty="0">
                <a:solidFill>
                  <a:schemeClr val="tx1"/>
                </a:solidFill>
              </a:rPr>
              <a:t>DOMICILED/ PERMT RESIDENT FROM J&amp;K (UT). </a:t>
            </a:r>
            <a:br>
              <a:rPr lang="en-US" sz="1600" b="1" dirty="0">
                <a:solidFill>
                  <a:schemeClr val="tx1"/>
                </a:solidFill>
              </a:rPr>
            </a:br>
            <a:br>
              <a:rPr lang="en-US" sz="1600" b="1" dirty="0">
                <a:solidFill>
                  <a:schemeClr val="tx1"/>
                </a:solidFill>
              </a:rPr>
            </a:br>
            <a:r>
              <a:rPr lang="en-US" sz="1600" b="1" dirty="0">
                <a:solidFill>
                  <a:schemeClr val="tx1"/>
                </a:solidFill>
              </a:rPr>
              <a:t> </a:t>
            </a:r>
            <a:r>
              <a:rPr lang="en-US" sz="1600" b="1" u="sng" dirty="0">
                <a:solidFill>
                  <a:schemeClr val="tx1"/>
                </a:solidFill>
              </a:rPr>
              <a:t>ELIGIBILITY</a:t>
            </a:r>
            <a:br>
              <a:rPr lang="en-US" sz="1600" b="1" u="sng" dirty="0">
                <a:solidFill>
                  <a:schemeClr val="tx1"/>
                </a:solidFill>
              </a:rPr>
            </a:br>
            <a:br>
              <a:rPr lang="en-US" sz="1600" b="1" dirty="0">
                <a:solidFill>
                  <a:schemeClr val="tx1"/>
                </a:solidFill>
              </a:rPr>
            </a:br>
            <a:r>
              <a:rPr lang="en-US" sz="1600" b="1" dirty="0">
                <a:solidFill>
                  <a:schemeClr val="tx1"/>
                </a:solidFill>
              </a:rPr>
              <a:t> </a:t>
            </a:r>
            <a:r>
              <a:rPr lang="en-US" sz="1600" dirty="0">
                <a:solidFill>
                  <a:schemeClr val="tx1"/>
                </a:solidFill>
              </a:rPr>
              <a:t>75% MARKS IN CLASS 8 </a:t>
            </a:r>
            <a:r>
              <a:rPr lang="en-US" sz="1600">
                <a:solidFill>
                  <a:schemeClr val="tx1"/>
                </a:solidFill>
              </a:rPr>
              <a:t>EXAMINATION HELD</a:t>
            </a:r>
            <a:r>
              <a:rPr lang="en-IN" sz="1600">
                <a:solidFill>
                  <a:schemeClr val="tx1"/>
                </a:solidFill>
              </a:rPr>
              <a:t> </a:t>
            </a:r>
            <a:r>
              <a:rPr lang="en-US" sz="1600">
                <a:solidFill>
                  <a:schemeClr val="tx1"/>
                </a:solidFill>
              </a:rPr>
              <a:t>IN </a:t>
            </a:r>
            <a:r>
              <a:rPr lang="en-US" sz="1600" dirty="0">
                <a:solidFill>
                  <a:schemeClr val="tx1"/>
                </a:solidFill>
              </a:rPr>
              <a:t>NOV OR DEC OF YR 2021.</a:t>
            </a:r>
            <a:br>
              <a:rPr lang="en-US" sz="1600" dirty="0">
                <a:solidFill>
                  <a:schemeClr val="tx1"/>
                </a:solidFill>
              </a:rPr>
            </a:br>
            <a:br>
              <a:rPr lang="en-US" sz="1600" dirty="0">
                <a:solidFill>
                  <a:schemeClr val="tx1"/>
                </a:solidFill>
              </a:rPr>
            </a:br>
            <a:r>
              <a:rPr lang="en-US" sz="1600" dirty="0">
                <a:solidFill>
                  <a:schemeClr val="tx1"/>
                </a:solidFill>
              </a:rPr>
              <a:t> TOTAL FAMILY INCOME SHOULD </a:t>
            </a:r>
            <a:r>
              <a:rPr lang="en-US" sz="1600">
                <a:solidFill>
                  <a:schemeClr val="tx1"/>
                </a:solidFill>
              </a:rPr>
              <a:t>NOT EXCEED</a:t>
            </a:r>
            <a:r>
              <a:rPr lang="en-IN" sz="1600">
                <a:solidFill>
                  <a:schemeClr val="tx1"/>
                </a:solidFill>
              </a:rPr>
              <a:t> </a:t>
            </a:r>
            <a:r>
              <a:rPr lang="en-US" sz="1600">
                <a:solidFill>
                  <a:schemeClr val="tx1"/>
                </a:solidFill>
              </a:rPr>
              <a:t>RS </a:t>
            </a:r>
            <a:r>
              <a:rPr lang="en-US" sz="1600" dirty="0">
                <a:solidFill>
                  <a:schemeClr val="tx1"/>
                </a:solidFill>
              </a:rPr>
              <a:t>3 LAC.</a:t>
            </a:r>
          </a:p>
        </p:txBody>
      </p:sp>
      <p:sp>
        <p:nvSpPr>
          <p:cNvPr id="6" name="TextBox 5">
            <a:extLst>
              <a:ext uri="{FF2B5EF4-FFF2-40B4-BE49-F238E27FC236}">
                <a16:creationId xmlns:a16="http://schemas.microsoft.com/office/drawing/2014/main" id="{C3D238CF-2DCE-C03C-211B-B326D3481B04}"/>
              </a:ext>
            </a:extLst>
          </p:cNvPr>
          <p:cNvSpPr txBox="1"/>
          <p:nvPr/>
        </p:nvSpPr>
        <p:spPr>
          <a:xfrm>
            <a:off x="2603500" y="131095"/>
            <a:ext cx="6743700"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J&amp;K GOVT  SCHOLARSHIP  SCHEME</a:t>
            </a:r>
            <a:endParaRPr lang="en-IN" sz="2800" dirty="0">
              <a:solidFill>
                <a:schemeClr val="accent5">
                  <a:lumMod val="50000"/>
                </a:schemeClr>
              </a:solidFill>
            </a:endParaRPr>
          </a:p>
        </p:txBody>
      </p:sp>
      <p:sp>
        <p:nvSpPr>
          <p:cNvPr id="5" name="TextBox 4">
            <a:extLst>
              <a:ext uri="{FF2B5EF4-FFF2-40B4-BE49-F238E27FC236}">
                <a16:creationId xmlns:a16="http://schemas.microsoft.com/office/drawing/2014/main" id="{E3DD19F8-D7A2-FEB8-80E7-D4B429E08F1F}"/>
              </a:ext>
            </a:extLst>
          </p:cNvPr>
          <p:cNvSpPr txBox="1"/>
          <p:nvPr/>
        </p:nvSpPr>
        <p:spPr>
          <a:xfrm>
            <a:off x="4529529" y="1134517"/>
            <a:ext cx="5068102" cy="1754326"/>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marL="285750" indent="-285750">
              <a:buFont typeface="Wingdings" pitchFamily="2" charset="2"/>
              <a:buChar char="Ø"/>
            </a:pPr>
            <a:endParaRPr lang="en-US" sz="1600" b="1" u="sng" dirty="0">
              <a:solidFill>
                <a:schemeClr val="tx1"/>
              </a:solidFill>
            </a:endParaRPr>
          </a:p>
          <a:p>
            <a:pPr marL="285750" indent="-285750">
              <a:buFont typeface="Wingdings" pitchFamily="2" charset="2"/>
              <a:buChar char="Ø"/>
            </a:pPr>
            <a:r>
              <a:rPr lang="en-US" sz="1600" b="1" u="sng" dirty="0">
                <a:solidFill>
                  <a:schemeClr val="tx1"/>
                </a:solidFill>
              </a:rPr>
              <a:t>MAIN  FEATURES</a:t>
            </a:r>
          </a:p>
          <a:p>
            <a:pPr marL="0" lvl="1"/>
            <a:endParaRPr lang="en-US" sz="1600" b="1" dirty="0">
              <a:solidFill>
                <a:schemeClr val="tx1"/>
              </a:solidFill>
            </a:endParaRPr>
          </a:p>
          <a:p>
            <a:r>
              <a:rPr lang="en-US" b="1" dirty="0">
                <a:solidFill>
                  <a:schemeClr val="tx1"/>
                </a:solidFill>
              </a:rPr>
              <a:t>SCHOLARSHIP OF RS 20,000/- PER ANNUM.</a:t>
            </a:r>
            <a:endParaRPr lang="en-US" sz="1600" b="1" dirty="0">
              <a:solidFill>
                <a:schemeClr val="tx1"/>
              </a:solidFill>
            </a:endParaRPr>
          </a:p>
          <a:p>
            <a:pPr lvl="1"/>
            <a:endParaRPr lang="en-US" sz="1200" b="1" dirty="0">
              <a:solidFill>
                <a:schemeClr val="tx1"/>
              </a:solidFill>
            </a:endParaRPr>
          </a:p>
          <a:p>
            <a:pPr marL="285750" indent="-285750">
              <a:buFont typeface="Wingdings" pitchFamily="2" charset="2"/>
              <a:buChar char="Ø"/>
            </a:pPr>
            <a:endParaRPr lang="en-US" sz="1400" dirty="0"/>
          </a:p>
          <a:p>
            <a:endParaRPr lang="en-IN" sz="1600" dirty="0"/>
          </a:p>
        </p:txBody>
      </p:sp>
      <p:sp>
        <p:nvSpPr>
          <p:cNvPr id="7" name="TextBox 6">
            <a:extLst>
              <a:ext uri="{FF2B5EF4-FFF2-40B4-BE49-F238E27FC236}">
                <a16:creationId xmlns:a16="http://schemas.microsoft.com/office/drawing/2014/main" id="{3C295DBB-0753-8464-5B0C-030B44A51A50}"/>
              </a:ext>
            </a:extLst>
          </p:cNvPr>
          <p:cNvSpPr txBox="1"/>
          <p:nvPr/>
        </p:nvSpPr>
        <p:spPr>
          <a:xfrm>
            <a:off x="4529529" y="3304667"/>
            <a:ext cx="6097604" cy="1255728"/>
          </a:xfrm>
          <a:prstGeom prst="rect">
            <a:avLst/>
          </a:prstGeom>
          <a:noFill/>
        </p:spPr>
        <p:txBody>
          <a:bodyPr wrap="square">
            <a:spAutoFit/>
          </a:bodyPr>
          <a:lstStyle/>
          <a:p>
            <a:pPr marL="285750" indent="-285750" defTabSz="914400">
              <a:lnSpc>
                <a:spcPct val="90000"/>
              </a:lnSpc>
              <a:buFont typeface="Wingdings" panose="05000000000000000000" pitchFamily="2" charset="2"/>
              <a:buChar char="Ø"/>
            </a:pPr>
            <a:r>
              <a:rPr lang="en-US" sz="1600" b="1" u="sng" dirty="0"/>
              <a:t>HOW TO APPLY?</a:t>
            </a:r>
          </a:p>
          <a:p>
            <a:pPr marL="285750" indent="-285750" defTabSz="914400">
              <a:lnSpc>
                <a:spcPct val="90000"/>
              </a:lnSpc>
              <a:buFont typeface="Wingdings" panose="05000000000000000000" pitchFamily="2" charset="2"/>
              <a:buChar char="Ø"/>
            </a:pPr>
            <a:endParaRPr lang="en-US" sz="1600" b="1" dirty="0"/>
          </a:p>
          <a:p>
            <a:pPr marL="742950" lvl="1" indent="-285750" defTabSz="914400">
              <a:lnSpc>
                <a:spcPct val="90000"/>
              </a:lnSpc>
              <a:buFont typeface="Wingdings" panose="05000000000000000000" pitchFamily="2" charset="2"/>
              <a:buChar char="Ø"/>
            </a:pPr>
            <a:r>
              <a:rPr lang="en-US" sz="1600" b="1" dirty="0"/>
              <a:t> APPLY  ONLINE THROUGH THE OFFICIAL WEB </a:t>
            </a:r>
            <a:r>
              <a:rPr lang="en-US" sz="1600" b="1"/>
              <a:t>PAGE </a:t>
            </a:r>
            <a:r>
              <a:rPr lang="en-IN" sz="1600" b="1"/>
              <a:t> </a:t>
            </a:r>
            <a:r>
              <a:rPr lang="en-US" sz="1600" b="1"/>
              <a:t>OF </a:t>
            </a:r>
            <a:r>
              <a:rPr lang="en-US" sz="1600" b="1" dirty="0"/>
              <a:t>COMBINED COUNSELLING BOARD</a:t>
            </a:r>
          </a:p>
          <a:p>
            <a:pPr lvl="1"/>
            <a:r>
              <a:rPr lang="en-US" b="1" dirty="0">
                <a:solidFill>
                  <a:srgbClr val="0000FF"/>
                </a:solidFill>
              </a:rPr>
              <a:t> http://ccbnic.in</a:t>
            </a:r>
          </a:p>
        </p:txBody>
      </p:sp>
    </p:spTree>
    <p:extLst>
      <p:ext uri="{BB962C8B-B14F-4D97-AF65-F5344CB8AC3E}">
        <p14:creationId xmlns:p14="http://schemas.microsoft.com/office/powerpoint/2010/main" val="18079169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750"/>
                                        <p:tgtEl>
                                          <p:spTgt spid="5">
                                            <p:txEl>
                                              <p:pRg st="1" end="1"/>
                                            </p:txEl>
                                          </p:spTgt>
                                        </p:tgtEl>
                                      </p:cBhvr>
                                    </p:animEffect>
                                    <p:anim calcmode="lin" valueType="num">
                                      <p:cBhvr>
                                        <p:cTn id="8" dur="75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750" fill="hold"/>
                                        <p:tgtEl>
                                          <p:spTgt spid="5">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750"/>
                                        <p:tgtEl>
                                          <p:spTgt spid="5">
                                            <p:txEl>
                                              <p:pRg st="3" end="3"/>
                                            </p:txEl>
                                          </p:spTgt>
                                        </p:tgtEl>
                                      </p:cBhvr>
                                    </p:animEffect>
                                    <p:anim calcmode="lin" valueType="num">
                                      <p:cBhvr>
                                        <p:cTn id="13" dur="75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4" dur="75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750"/>
                                        <p:tgtEl>
                                          <p:spTgt spid="7">
                                            <p:txEl>
                                              <p:pRg st="0" end="0"/>
                                            </p:txEl>
                                          </p:spTgt>
                                        </p:tgtEl>
                                      </p:cBhvr>
                                    </p:animEffect>
                                    <p:anim calcmode="lin" valueType="num">
                                      <p:cBhvr>
                                        <p:cTn id="20" dur="75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750" fill="hold"/>
                                        <p:tgtEl>
                                          <p:spTgt spid="7">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750"/>
                                        <p:tgtEl>
                                          <p:spTgt spid="7">
                                            <p:txEl>
                                              <p:pRg st="2" end="2"/>
                                            </p:txEl>
                                          </p:spTgt>
                                        </p:tgtEl>
                                      </p:cBhvr>
                                    </p:animEffect>
                                    <p:anim calcmode="lin" valueType="num">
                                      <p:cBhvr>
                                        <p:cTn id="25" dur="75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750" fill="hold"/>
                                        <p:tgtEl>
                                          <p:spTgt spid="7">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Effect transition="in" filter="fade">
                                      <p:cBhvr>
                                        <p:cTn id="29" dur="750"/>
                                        <p:tgtEl>
                                          <p:spTgt spid="7">
                                            <p:txEl>
                                              <p:pRg st="3" end="3"/>
                                            </p:txEl>
                                          </p:spTgt>
                                        </p:tgtEl>
                                      </p:cBhvr>
                                    </p:animEffect>
                                    <p:anim calcmode="lin" valueType="num">
                                      <p:cBhvr>
                                        <p:cTn id="30" dur="75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1" dur="75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0A6C6-4F8D-AE88-FBDD-BE38B89CF9AE}"/>
              </a:ext>
            </a:extLst>
          </p:cNvPr>
          <p:cNvSpPr>
            <a:spLocks noGrp="1"/>
          </p:cNvSpPr>
          <p:nvPr>
            <p:ph type="title"/>
          </p:nvPr>
        </p:nvSpPr>
        <p:spPr>
          <a:xfrm>
            <a:off x="0" y="1123837"/>
            <a:ext cx="3441700" cy="4601183"/>
          </a:xfrm>
        </p:spPr>
        <p:txBody>
          <a:bodyPr>
            <a:noAutofit/>
          </a:bodyPr>
          <a:lstStyle/>
          <a:p>
            <a:r>
              <a:rPr lang="en-US" sz="1400" b="1" dirty="0">
                <a:solidFill>
                  <a:schemeClr val="tx1"/>
                </a:solidFill>
              </a:rPr>
              <a:t> </a:t>
            </a:r>
            <a:r>
              <a:rPr lang="en-US" sz="1400" b="1" u="sng" dirty="0">
                <a:solidFill>
                  <a:schemeClr val="tx1"/>
                </a:solidFill>
              </a:rPr>
              <a:t>SCHEME</a:t>
            </a:r>
            <a:r>
              <a:rPr lang="en-US" sz="1400" b="1" dirty="0">
                <a:solidFill>
                  <a:schemeClr val="tx1"/>
                </a:solidFill>
              </a:rPr>
              <a:t>-</a:t>
            </a:r>
            <a:br>
              <a:rPr lang="en-US" sz="1400" b="1" dirty="0">
                <a:solidFill>
                  <a:schemeClr val="tx1"/>
                </a:solidFill>
              </a:rPr>
            </a:br>
            <a:r>
              <a:rPr lang="en-US" sz="1400" b="1" dirty="0">
                <a:solidFill>
                  <a:schemeClr val="tx1"/>
                </a:solidFill>
              </a:rPr>
              <a:t>  </a:t>
            </a:r>
            <a:r>
              <a:rPr lang="en-US" sz="1400" dirty="0">
                <a:solidFill>
                  <a:schemeClr val="tx1"/>
                </a:solidFill>
              </a:rPr>
              <a:t>KASHMIR EDUCATI ON </a:t>
            </a:r>
            <a:r>
              <a:rPr lang="en-US" sz="1400" u="sng" dirty="0">
                <a:solidFill>
                  <a:schemeClr val="tx1"/>
                </a:solidFill>
              </a:rPr>
              <a:t>SCHEME </a:t>
            </a:r>
            <a:r>
              <a:rPr lang="en-US" sz="1400" dirty="0">
                <a:solidFill>
                  <a:schemeClr val="tx1"/>
                </a:solidFill>
              </a:rPr>
              <a:t>CBSE SCHOLARSHIP</a:t>
            </a:r>
            <a:r>
              <a:rPr lang="en-US" sz="1400" b="1" dirty="0">
                <a:solidFill>
                  <a:schemeClr val="tx1"/>
                </a:solidFill>
              </a:rPr>
              <a:t>	</a:t>
            </a:r>
            <a:br>
              <a:rPr lang="en-US" sz="1400" b="1" dirty="0">
                <a:solidFill>
                  <a:schemeClr val="tx1"/>
                </a:solidFill>
              </a:rPr>
            </a:br>
            <a:r>
              <a:rPr lang="en-US" sz="1400" b="1" dirty="0">
                <a:solidFill>
                  <a:schemeClr val="tx1"/>
                </a:solidFill>
              </a:rPr>
              <a:t>		   </a:t>
            </a:r>
            <a:br>
              <a:rPr lang="en-US" sz="1400" b="1" dirty="0">
                <a:solidFill>
                  <a:schemeClr val="tx1"/>
                </a:solidFill>
              </a:rPr>
            </a:br>
            <a:r>
              <a:rPr lang="en-US" sz="1400" b="1" u="sng" dirty="0">
                <a:solidFill>
                  <a:schemeClr val="tx1"/>
                </a:solidFill>
              </a:rPr>
              <a:t> BENEFICIARIES</a:t>
            </a:r>
            <a:br>
              <a:rPr lang="en-US" sz="1400" b="1" u="sng" dirty="0">
                <a:solidFill>
                  <a:schemeClr val="tx1"/>
                </a:solidFill>
              </a:rPr>
            </a:br>
            <a:r>
              <a:rPr lang="en-US" sz="1400" dirty="0">
                <a:solidFill>
                  <a:schemeClr val="tx1"/>
                </a:solidFill>
              </a:rPr>
              <a:t>  ONE GIRL CHILD  PER FAMILY  ACROSS  INDIA.</a:t>
            </a:r>
            <a:br>
              <a:rPr lang="en-US" sz="1400" b="1" dirty="0">
                <a:solidFill>
                  <a:schemeClr val="tx1"/>
                </a:solidFill>
              </a:rPr>
            </a:br>
            <a:br>
              <a:rPr lang="en-US" sz="1400" b="1" dirty="0">
                <a:solidFill>
                  <a:schemeClr val="tx1"/>
                </a:solidFill>
              </a:rPr>
            </a:br>
            <a:r>
              <a:rPr lang="en-US" sz="1400" b="1" dirty="0">
                <a:solidFill>
                  <a:schemeClr val="tx1"/>
                </a:solidFill>
              </a:rPr>
              <a:t> </a:t>
            </a:r>
            <a:r>
              <a:rPr lang="en-US" sz="1400" b="1" u="sng" dirty="0">
                <a:solidFill>
                  <a:schemeClr val="tx1"/>
                </a:solidFill>
              </a:rPr>
              <a:t>ELIGIBILITY</a:t>
            </a:r>
            <a:br>
              <a:rPr lang="en-US" sz="1400" b="1" u="sng" dirty="0">
                <a:solidFill>
                  <a:schemeClr val="tx1"/>
                </a:solidFill>
              </a:rPr>
            </a:br>
            <a:br>
              <a:rPr lang="en-US" sz="1400" b="1" dirty="0">
                <a:solidFill>
                  <a:schemeClr val="tx1"/>
                </a:solidFill>
              </a:rPr>
            </a:br>
            <a:r>
              <a:rPr lang="en-US" sz="1400" b="1" dirty="0">
                <a:solidFill>
                  <a:schemeClr val="tx1"/>
                </a:solidFill>
              </a:rPr>
              <a:t> </a:t>
            </a:r>
            <a:r>
              <a:rPr lang="en-US" sz="1400" dirty="0">
                <a:solidFill>
                  <a:schemeClr val="tx1"/>
                </a:solidFill>
              </a:rPr>
              <a:t>MUST BE INDIAN CITIZEN.</a:t>
            </a:r>
            <a:br>
              <a:rPr lang="en-US" sz="1400" dirty="0">
                <a:solidFill>
                  <a:schemeClr val="tx1"/>
                </a:solidFill>
              </a:rPr>
            </a:br>
            <a:br>
              <a:rPr lang="en-US" sz="1400" dirty="0">
                <a:solidFill>
                  <a:schemeClr val="tx1"/>
                </a:solidFill>
              </a:rPr>
            </a:br>
            <a:r>
              <a:rPr lang="en-US" sz="1400" dirty="0">
                <a:solidFill>
                  <a:schemeClr val="tx1"/>
                </a:solidFill>
              </a:rPr>
              <a:t>  MUST BE STUDYING IN GOVT SCHOOL AFFILIATED TO CBSE BOARD.</a:t>
            </a:r>
            <a:br>
              <a:rPr lang="en-US" sz="1400" dirty="0">
                <a:solidFill>
                  <a:schemeClr val="tx1"/>
                </a:solidFill>
              </a:rPr>
            </a:br>
            <a:br>
              <a:rPr lang="en-US" sz="1400" dirty="0">
                <a:solidFill>
                  <a:schemeClr val="tx1"/>
                </a:solidFill>
              </a:rPr>
            </a:br>
            <a:r>
              <a:rPr lang="en-US" sz="1400" dirty="0">
                <a:solidFill>
                  <a:schemeClr val="tx1"/>
                </a:solidFill>
              </a:rPr>
              <a:t> ONLY ONE GIRL CHILD  APPLICATBLE  FROM  A  FAMILY.</a:t>
            </a:r>
            <a:br>
              <a:rPr lang="en-US" sz="1400" dirty="0">
                <a:solidFill>
                  <a:schemeClr val="tx1"/>
                </a:solidFill>
              </a:rPr>
            </a:br>
            <a:br>
              <a:rPr lang="en-US" sz="1400" dirty="0">
                <a:solidFill>
                  <a:schemeClr val="tx1"/>
                </a:solidFill>
              </a:rPr>
            </a:br>
            <a:r>
              <a:rPr lang="en-US" sz="1400" dirty="0">
                <a:solidFill>
                  <a:schemeClr val="tx1"/>
                </a:solidFill>
              </a:rPr>
              <a:t> SCHOOL FEE NOT TO BE MORE THAN RS 1500 PER MONTH.</a:t>
            </a:r>
            <a:br>
              <a:rPr lang="en-US" sz="1400" dirty="0">
                <a:solidFill>
                  <a:schemeClr val="tx1"/>
                </a:solidFill>
              </a:rPr>
            </a:br>
            <a:br>
              <a:rPr lang="en-US" sz="1400" dirty="0">
                <a:solidFill>
                  <a:schemeClr val="tx1"/>
                </a:solidFill>
              </a:rPr>
            </a:br>
            <a:r>
              <a:rPr lang="en-US" sz="1400" dirty="0">
                <a:solidFill>
                  <a:schemeClr val="tx1"/>
                </a:solidFill>
              </a:rPr>
              <a:t> MUST HAVE SECURED 60% OR 6.2 CGPA IN HER 10</a:t>
            </a:r>
            <a:r>
              <a:rPr lang="en-US" sz="1400" baseline="30000" dirty="0">
                <a:solidFill>
                  <a:schemeClr val="tx1"/>
                </a:solidFill>
              </a:rPr>
              <a:t>TH</a:t>
            </a:r>
            <a:r>
              <a:rPr lang="en-US" sz="1400" dirty="0">
                <a:solidFill>
                  <a:schemeClr val="tx1"/>
                </a:solidFill>
              </a:rPr>
              <a:t> </a:t>
            </a:r>
            <a:r>
              <a:rPr lang="en-US" sz="1400">
                <a:solidFill>
                  <a:schemeClr val="tx1"/>
                </a:solidFill>
              </a:rPr>
              <a:t>BOARD EXAM</a:t>
            </a:r>
            <a:r>
              <a:rPr lang="en-US" sz="1400" dirty="0">
                <a:solidFill>
                  <a:schemeClr val="tx1"/>
                </a:solidFill>
              </a:rPr>
              <a:t>.</a:t>
            </a:r>
            <a:br>
              <a:rPr lang="en-US" sz="1400" b="1" dirty="0">
                <a:solidFill>
                  <a:schemeClr val="tx1"/>
                </a:solidFill>
              </a:rPr>
            </a:br>
            <a:br>
              <a:rPr lang="en-US" sz="1400" b="1" dirty="0">
                <a:solidFill>
                  <a:schemeClr val="tx1"/>
                </a:solidFill>
              </a:rPr>
            </a:br>
            <a:br>
              <a:rPr lang="en-US" sz="900" b="1" dirty="0">
                <a:solidFill>
                  <a:schemeClr val="tx1"/>
                </a:solidFill>
              </a:rPr>
            </a:br>
            <a:endParaRPr lang="en-US" sz="900" b="1" dirty="0">
              <a:solidFill>
                <a:schemeClr val="tx1"/>
              </a:solidFill>
            </a:endParaRPr>
          </a:p>
        </p:txBody>
      </p:sp>
      <p:sp>
        <p:nvSpPr>
          <p:cNvPr id="6" name="TextBox 5">
            <a:extLst>
              <a:ext uri="{FF2B5EF4-FFF2-40B4-BE49-F238E27FC236}">
                <a16:creationId xmlns:a16="http://schemas.microsoft.com/office/drawing/2014/main" id="{C3D238CF-2DCE-C03C-211B-B326D3481B04}"/>
              </a:ext>
            </a:extLst>
          </p:cNvPr>
          <p:cNvSpPr txBox="1"/>
          <p:nvPr/>
        </p:nvSpPr>
        <p:spPr>
          <a:xfrm>
            <a:off x="2451100" y="38833"/>
            <a:ext cx="6616700"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J&amp;K GOVT  SCHOLARSHIP  SCHEME</a:t>
            </a:r>
            <a:endParaRPr lang="en-IN" sz="2000" dirty="0">
              <a:solidFill>
                <a:schemeClr val="accent5">
                  <a:lumMod val="50000"/>
                </a:schemeClr>
              </a:solidFill>
            </a:endParaRPr>
          </a:p>
        </p:txBody>
      </p:sp>
      <p:sp>
        <p:nvSpPr>
          <p:cNvPr id="5" name="TextBox 4">
            <a:extLst>
              <a:ext uri="{FF2B5EF4-FFF2-40B4-BE49-F238E27FC236}">
                <a16:creationId xmlns:a16="http://schemas.microsoft.com/office/drawing/2014/main" id="{E3DD19F8-D7A2-FEB8-80E7-D4B429E08F1F}"/>
              </a:ext>
            </a:extLst>
          </p:cNvPr>
          <p:cNvSpPr txBox="1"/>
          <p:nvPr/>
        </p:nvSpPr>
        <p:spPr>
          <a:xfrm>
            <a:off x="4529529" y="1134517"/>
            <a:ext cx="5068102" cy="2308324"/>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marL="0" lvl="1"/>
            <a:endParaRPr lang="en-US" sz="1100" b="1" dirty="0">
              <a:solidFill>
                <a:schemeClr val="tx1"/>
              </a:solidFill>
            </a:endParaRPr>
          </a:p>
          <a:p>
            <a:pPr marL="285750" indent="-285750">
              <a:buFont typeface="Wingdings" pitchFamily="2" charset="2"/>
              <a:buChar char="Ø"/>
            </a:pPr>
            <a:r>
              <a:rPr lang="en-US" sz="1600" b="1" u="sng" dirty="0">
                <a:solidFill>
                  <a:schemeClr val="tx1"/>
                </a:solidFill>
              </a:rPr>
              <a:t>MAIN  FEATURES</a:t>
            </a:r>
          </a:p>
          <a:p>
            <a:pPr marL="0" lvl="1"/>
            <a:endParaRPr lang="en-US" sz="1600" b="1" dirty="0">
              <a:solidFill>
                <a:schemeClr val="tx1"/>
              </a:solidFill>
            </a:endParaRPr>
          </a:p>
          <a:p>
            <a:pPr marL="742950" lvl="1" indent="-285750">
              <a:buFont typeface="Courier New" pitchFamily="49" charset="0"/>
              <a:buChar char="o"/>
            </a:pPr>
            <a:r>
              <a:rPr lang="en-US" sz="1600" b="1" dirty="0">
                <a:solidFill>
                  <a:schemeClr val="tx1"/>
                </a:solidFill>
              </a:rPr>
              <a:t> TO SUPPLIMENT  SCHOOL TUTION FEE.</a:t>
            </a:r>
            <a:endParaRPr lang="en-US" sz="1600" b="1" dirty="0">
              <a:solidFill>
                <a:srgbClr val="C00000"/>
              </a:solidFill>
            </a:endParaRPr>
          </a:p>
          <a:p>
            <a:pPr marL="742950" lvl="1" indent="-285750">
              <a:buFont typeface="Courier New" pitchFamily="49" charset="0"/>
              <a:buChar char="o"/>
            </a:pPr>
            <a:endParaRPr lang="en-US" sz="1600" b="1" dirty="0">
              <a:solidFill>
                <a:schemeClr val="tx1"/>
              </a:solidFill>
            </a:endParaRPr>
          </a:p>
          <a:p>
            <a:pPr marL="742950" lvl="1" indent="-285750">
              <a:buFont typeface="Courier New" pitchFamily="49" charset="0"/>
              <a:buChar char="o"/>
            </a:pPr>
            <a:r>
              <a:rPr lang="en-US" sz="1600" b="1" dirty="0">
                <a:solidFill>
                  <a:schemeClr val="tx1"/>
                </a:solidFill>
              </a:rPr>
              <a:t>RELAXATION OF RS 500/-  IN SCHOOL  TUTION  FEE.</a:t>
            </a:r>
            <a:endParaRPr lang="en-US" sz="1400" b="1" dirty="0">
              <a:solidFill>
                <a:schemeClr val="tx1"/>
              </a:solidFill>
            </a:endParaRPr>
          </a:p>
          <a:p>
            <a:pPr lvl="1"/>
            <a:endParaRPr lang="en-US" sz="1100" b="1" dirty="0">
              <a:solidFill>
                <a:schemeClr val="tx1"/>
              </a:solidFill>
            </a:endParaRPr>
          </a:p>
          <a:p>
            <a:pPr marL="285750" indent="-285750">
              <a:buFont typeface="Wingdings" pitchFamily="2" charset="2"/>
              <a:buChar char="Ø"/>
            </a:pPr>
            <a:endParaRPr lang="en-US" sz="1200" dirty="0"/>
          </a:p>
          <a:p>
            <a:endParaRPr lang="en-IN" sz="1400" dirty="0"/>
          </a:p>
        </p:txBody>
      </p:sp>
      <p:sp>
        <p:nvSpPr>
          <p:cNvPr id="7" name="TextBox 6">
            <a:extLst>
              <a:ext uri="{FF2B5EF4-FFF2-40B4-BE49-F238E27FC236}">
                <a16:creationId xmlns:a16="http://schemas.microsoft.com/office/drawing/2014/main" id="{3C295DBB-0753-8464-5B0C-030B44A51A50}"/>
              </a:ext>
            </a:extLst>
          </p:cNvPr>
          <p:cNvSpPr txBox="1"/>
          <p:nvPr/>
        </p:nvSpPr>
        <p:spPr>
          <a:xfrm>
            <a:off x="4446607" y="3909005"/>
            <a:ext cx="6097604" cy="834074"/>
          </a:xfrm>
          <a:prstGeom prst="rect">
            <a:avLst/>
          </a:prstGeom>
          <a:noFill/>
        </p:spPr>
        <p:txBody>
          <a:bodyPr wrap="square">
            <a:spAutoFit/>
          </a:bodyPr>
          <a:lstStyle/>
          <a:p>
            <a:pPr marL="171450" indent="-171450">
              <a:buFont typeface="Wingdings" pitchFamily="2" charset="2"/>
              <a:buChar char="Ø"/>
            </a:pPr>
            <a:r>
              <a:rPr lang="en-US" sz="1600" b="1" dirty="0"/>
              <a:t>HOW TO APPLY?</a:t>
            </a:r>
          </a:p>
          <a:p>
            <a:pPr marL="171450" indent="-171450">
              <a:buFont typeface="Wingdings" pitchFamily="2" charset="2"/>
              <a:buChar char="Ø"/>
            </a:pPr>
            <a:endParaRPr lang="en-US" sz="1600" b="1" dirty="0">
              <a:solidFill>
                <a:schemeClr val="tx1"/>
              </a:solidFill>
            </a:endParaRPr>
          </a:p>
          <a:p>
            <a:pPr marL="742950" lvl="1" indent="-285750" defTabSz="914400">
              <a:lnSpc>
                <a:spcPct val="90000"/>
              </a:lnSpc>
              <a:buFont typeface="Wingdings" panose="05000000000000000000" pitchFamily="2" charset="2"/>
              <a:buChar char="Ø"/>
            </a:pPr>
            <a:r>
              <a:rPr lang="en-US" sz="1600" b="1" dirty="0">
                <a:solidFill>
                  <a:schemeClr val="tx1"/>
                </a:solidFill>
              </a:rPr>
              <a:t> </a:t>
            </a:r>
            <a:r>
              <a:rPr lang="en-US" b="1" dirty="0"/>
              <a:t>APPLY THROUGH SCHOOLS ONLY.</a:t>
            </a:r>
          </a:p>
        </p:txBody>
      </p:sp>
    </p:spTree>
    <p:extLst>
      <p:ext uri="{BB962C8B-B14F-4D97-AF65-F5344CB8AC3E}">
        <p14:creationId xmlns:p14="http://schemas.microsoft.com/office/powerpoint/2010/main" val="262142642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750"/>
                                        <p:tgtEl>
                                          <p:spTgt spid="5">
                                            <p:txEl>
                                              <p:pRg st="1" end="1"/>
                                            </p:txEl>
                                          </p:spTgt>
                                        </p:tgtEl>
                                      </p:cBhvr>
                                    </p:animEffect>
                                    <p:anim calcmode="lin" valueType="num">
                                      <p:cBhvr>
                                        <p:cTn id="8" dur="75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750" fill="hold"/>
                                        <p:tgtEl>
                                          <p:spTgt spid="5">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750"/>
                                        <p:tgtEl>
                                          <p:spTgt spid="5">
                                            <p:txEl>
                                              <p:pRg st="3" end="3"/>
                                            </p:txEl>
                                          </p:spTgt>
                                        </p:tgtEl>
                                      </p:cBhvr>
                                    </p:animEffect>
                                    <p:anim calcmode="lin" valueType="num">
                                      <p:cBhvr>
                                        <p:cTn id="13" dur="75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4" dur="750" fill="hold"/>
                                        <p:tgtEl>
                                          <p:spTgt spid="5">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750"/>
                                        <p:tgtEl>
                                          <p:spTgt spid="5">
                                            <p:txEl>
                                              <p:pRg st="5" end="5"/>
                                            </p:txEl>
                                          </p:spTgt>
                                        </p:tgtEl>
                                      </p:cBhvr>
                                    </p:animEffect>
                                    <p:anim calcmode="lin" valueType="num">
                                      <p:cBhvr>
                                        <p:cTn id="18" dur="75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9" dur="75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750"/>
                                        <p:tgtEl>
                                          <p:spTgt spid="7">
                                            <p:txEl>
                                              <p:pRg st="0" end="0"/>
                                            </p:txEl>
                                          </p:spTgt>
                                        </p:tgtEl>
                                      </p:cBhvr>
                                    </p:animEffect>
                                    <p:anim calcmode="lin" valueType="num">
                                      <p:cBhvr>
                                        <p:cTn id="25" dur="75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6" dur="750" fill="hold"/>
                                        <p:tgtEl>
                                          <p:spTgt spid="7">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Effect transition="in" filter="fade">
                                      <p:cBhvr>
                                        <p:cTn id="29" dur="750"/>
                                        <p:tgtEl>
                                          <p:spTgt spid="7">
                                            <p:txEl>
                                              <p:pRg st="2" end="2"/>
                                            </p:txEl>
                                          </p:spTgt>
                                        </p:tgtEl>
                                      </p:cBhvr>
                                    </p:animEffect>
                                    <p:anim calcmode="lin" valueType="num">
                                      <p:cBhvr>
                                        <p:cTn id="30" dur="75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1" dur="75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CustomShape 10"/>
          <p:cNvSpPr/>
          <p:nvPr/>
        </p:nvSpPr>
        <p:spPr>
          <a:xfrm>
            <a:off x="10182360" y="354240"/>
            <a:ext cx="9360" cy="9720"/>
          </a:xfrm>
          <a:prstGeom prst="rect">
            <a:avLst/>
          </a:prstGeom>
          <a:solidFill>
            <a:srgbClr val="FFFF00"/>
          </a:solidFill>
          <a:ln w="9360">
            <a:noFill/>
          </a:ln>
        </p:spPr>
      </p:sp>
      <p:sp>
        <p:nvSpPr>
          <p:cNvPr id="113" name="CustomShape 11"/>
          <p:cNvSpPr/>
          <p:nvPr/>
        </p:nvSpPr>
        <p:spPr>
          <a:xfrm>
            <a:off x="10166520" y="365760"/>
            <a:ext cx="7920" cy="8280"/>
          </a:xfrm>
          <a:prstGeom prst="rect">
            <a:avLst/>
          </a:prstGeom>
          <a:solidFill>
            <a:srgbClr val="FFFF00"/>
          </a:solidFill>
          <a:ln w="9360">
            <a:noFill/>
          </a:ln>
        </p:spPr>
      </p:sp>
      <p:sp>
        <p:nvSpPr>
          <p:cNvPr id="114" name="CustomShape 12"/>
          <p:cNvSpPr/>
          <p:nvPr/>
        </p:nvSpPr>
        <p:spPr>
          <a:xfrm>
            <a:off x="10147800" y="382320"/>
            <a:ext cx="7920" cy="8280"/>
          </a:xfrm>
          <a:prstGeom prst="rect">
            <a:avLst/>
          </a:prstGeom>
          <a:solidFill>
            <a:srgbClr val="FFFF00"/>
          </a:solidFill>
          <a:ln w="9360">
            <a:noFill/>
          </a:ln>
        </p:spPr>
      </p:sp>
      <p:sp>
        <p:nvSpPr>
          <p:cNvPr id="115" name="CustomShape 13"/>
          <p:cNvSpPr/>
          <p:nvPr/>
        </p:nvSpPr>
        <p:spPr>
          <a:xfrm>
            <a:off x="10130520" y="396360"/>
            <a:ext cx="7920" cy="8280"/>
          </a:xfrm>
          <a:prstGeom prst="rect">
            <a:avLst/>
          </a:prstGeom>
          <a:solidFill>
            <a:srgbClr val="FFFF00"/>
          </a:solidFill>
          <a:ln w="9360">
            <a:noFill/>
          </a:ln>
        </p:spPr>
      </p:sp>
      <p:sp>
        <p:nvSpPr>
          <p:cNvPr id="119" name="CustomShape 17"/>
          <p:cNvSpPr/>
          <p:nvPr/>
        </p:nvSpPr>
        <p:spPr>
          <a:xfrm>
            <a:off x="10124040" y="391680"/>
            <a:ext cx="9360" cy="9720"/>
          </a:xfrm>
          <a:prstGeom prst="rect">
            <a:avLst/>
          </a:prstGeom>
          <a:solidFill>
            <a:srgbClr val="000000"/>
          </a:solidFill>
          <a:ln w="9360">
            <a:noFill/>
          </a:ln>
        </p:spPr>
      </p:sp>
      <p:sp>
        <p:nvSpPr>
          <p:cNvPr id="121" name="CustomShape 19"/>
          <p:cNvSpPr/>
          <p:nvPr/>
        </p:nvSpPr>
        <p:spPr>
          <a:xfrm>
            <a:off x="10161480" y="363600"/>
            <a:ext cx="9360" cy="9720"/>
          </a:xfrm>
          <a:prstGeom prst="rect">
            <a:avLst/>
          </a:prstGeom>
          <a:solidFill>
            <a:srgbClr val="000000"/>
          </a:solidFill>
          <a:ln w="9360">
            <a:noFill/>
          </a:ln>
        </p:spPr>
      </p:sp>
      <p:sp>
        <p:nvSpPr>
          <p:cNvPr id="122" name="CustomShape 20"/>
          <p:cNvSpPr/>
          <p:nvPr/>
        </p:nvSpPr>
        <p:spPr>
          <a:xfrm>
            <a:off x="4361160" y="307800"/>
            <a:ext cx="2994480" cy="516960"/>
          </a:xfrm>
          <a:prstGeom prst="rect">
            <a:avLst/>
          </a:prstGeom>
          <a:noFill/>
          <a:ln w="9360">
            <a:noFill/>
          </a:ln>
        </p:spPr>
        <p:txBody>
          <a:bodyPr wrap="none" lIns="90000" tIns="45000" rIns="90000" bIns="45000"/>
          <a:lstStyle/>
          <a:p>
            <a:pPr>
              <a:lnSpc>
                <a:spcPct val="100000"/>
              </a:lnSpc>
            </a:pPr>
            <a:r>
              <a:rPr lang="en-US" sz="2400" b="1" dirty="0">
                <a:solidFill>
                  <a:srgbClr val="FFFFFF"/>
                </a:solidFill>
                <a:latin typeface="Arial"/>
              </a:rPr>
              <a:t> </a:t>
            </a:r>
            <a:endParaRPr dirty="0"/>
          </a:p>
        </p:txBody>
      </p:sp>
      <p:sp>
        <p:nvSpPr>
          <p:cNvPr id="43" name="CustomShape 20"/>
          <p:cNvSpPr/>
          <p:nvPr/>
        </p:nvSpPr>
        <p:spPr>
          <a:xfrm>
            <a:off x="0" y="0"/>
            <a:ext cx="12191999" cy="633592"/>
          </a:xfrm>
          <a:prstGeom prst="rect">
            <a:avLst/>
          </a:prstGeom>
          <a:solidFill>
            <a:schemeClr val="accent1">
              <a:lumMod val="75000"/>
            </a:schemeClr>
          </a:solidFill>
          <a:ln w="9360">
            <a:noFill/>
          </a:ln>
        </p:spPr>
        <p:txBody>
          <a:bodyPr wrap="none" lIns="90000" tIns="45000" rIns="90000" bIns="45000"/>
          <a:lstStyle/>
          <a:p>
            <a:pPr algn="ctr">
              <a:lnSpc>
                <a:spcPct val="150000"/>
              </a:lnSpc>
            </a:pPr>
            <a:r>
              <a:rPr lang="en-US" sz="2800" b="1" dirty="0">
                <a:solidFill>
                  <a:schemeClr val="bg1"/>
                </a:solidFill>
                <a:latin typeface="Arial Rounded MT Bold" panose="020F0704030504030204" pitchFamily="34" charset="0"/>
              </a:rPr>
              <a:t>CHILD DEVELOPMENT PROJECT OFFICER</a:t>
            </a:r>
            <a:endParaRPr sz="2800" b="1" dirty="0">
              <a:solidFill>
                <a:schemeClr val="bg1"/>
              </a:solidFill>
              <a:latin typeface="Arial Rounded MT Bold" panose="020F0704030504030204" pitchFamily="34" charset="0"/>
            </a:endParaRPr>
          </a:p>
        </p:txBody>
      </p:sp>
      <p:sp>
        <p:nvSpPr>
          <p:cNvPr id="2" name="Rectangle 1"/>
          <p:cNvSpPr/>
          <p:nvPr/>
        </p:nvSpPr>
        <p:spPr>
          <a:xfrm>
            <a:off x="1524001" y="1052737"/>
            <a:ext cx="9143639" cy="5078313"/>
          </a:xfrm>
          <a:prstGeom prst="rect">
            <a:avLst/>
          </a:prstGeom>
        </p:spPr>
        <p:txBody>
          <a:bodyPr wrap="square">
            <a:spAutoFit/>
          </a:bodyPr>
          <a:lstStyle/>
          <a:p>
            <a:r>
              <a:rPr lang="en-US" b="1" dirty="0">
                <a:solidFill>
                  <a:srgbClr val="000000"/>
                </a:solidFill>
              </a:rPr>
              <a:t>	</a:t>
            </a:r>
          </a:p>
          <a:p>
            <a:endParaRPr lang="en-US" b="1" dirty="0">
              <a:solidFill>
                <a:srgbClr val="000000"/>
              </a:solidFill>
            </a:endParaRPr>
          </a:p>
          <a:p>
            <a:endParaRPr lang="en-US" b="1" dirty="0">
              <a:solidFill>
                <a:srgbClr val="000000"/>
              </a:solidFill>
            </a:endParaRPr>
          </a:p>
          <a:p>
            <a:endParaRPr lang="en-US" b="1" dirty="0">
              <a:solidFill>
                <a:srgbClr val="002060"/>
              </a:solidFill>
            </a:endParaRPr>
          </a:p>
          <a:p>
            <a:endParaRPr lang="en-US" b="1" dirty="0">
              <a:solidFill>
                <a:srgbClr val="000000"/>
              </a:solidFill>
            </a:endParaRPr>
          </a:p>
          <a:p>
            <a:endParaRPr lang="en-US" b="1" dirty="0">
              <a:solidFill>
                <a:srgbClr val="000000"/>
              </a:solidFill>
            </a:endParaRPr>
          </a:p>
          <a:p>
            <a:endParaRPr lang="en-US" b="1" dirty="0">
              <a:solidFill>
                <a:srgbClr val="000000"/>
              </a:solidFill>
            </a:endParaRPr>
          </a:p>
          <a:p>
            <a:r>
              <a:rPr lang="en-US" b="1" dirty="0">
                <a:solidFill>
                  <a:srgbClr val="000000"/>
                </a:solidFill>
              </a:rPr>
              <a:t>	</a:t>
            </a:r>
            <a:endParaRPr lang="en-US" b="1" i="1" dirty="0">
              <a:solidFill>
                <a:srgbClr val="000066"/>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dirty="0"/>
          </a:p>
        </p:txBody>
      </p:sp>
      <p:pic>
        <p:nvPicPr>
          <p:cNvPr id="3074" name="Picture 2" descr="C:\Users\acer\Desktop\WhatsApp Image 2022-06-02 at 10.10.19 AM.jpeg"/>
          <p:cNvPicPr>
            <a:picLocks noChangeAspect="1" noChangeArrowheads="1"/>
          </p:cNvPicPr>
          <p:nvPr/>
        </p:nvPicPr>
        <p:blipFill rotWithShape="1">
          <a:blip r:embed="rId3">
            <a:extLst>
              <a:ext uri="{28A0092B-C50C-407E-A947-70E740481C1C}">
                <a14:useLocalDpi xmlns:a14="http://schemas.microsoft.com/office/drawing/2010/main" val="0"/>
              </a:ext>
            </a:extLst>
          </a:blip>
          <a:srcRect l="11559" t="2642" r="4661" b="9859"/>
          <a:stretch/>
        </p:blipFill>
        <p:spPr bwMode="auto">
          <a:xfrm>
            <a:off x="2685786" y="633592"/>
            <a:ext cx="6820068" cy="6224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901430"/>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cer\Desktop\SWADAR.jpeg">
            <a:extLst>
              <a:ext uri="{FF2B5EF4-FFF2-40B4-BE49-F238E27FC236}">
                <a16:creationId xmlns:a16="http://schemas.microsoft.com/office/drawing/2014/main" id="{436BA9D6-7CBF-ADE2-C7F0-DB323A73A3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23" t="16824" r="7793" b="55182"/>
          <a:stretch/>
        </p:blipFill>
        <p:spPr bwMode="auto">
          <a:xfrm rot="60000">
            <a:off x="4286440" y="713288"/>
            <a:ext cx="6576330" cy="476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69885"/>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2265E-44BB-E555-0757-1711833892EA}"/>
              </a:ext>
            </a:extLst>
          </p:cNvPr>
          <p:cNvSpPr>
            <a:spLocks noGrp="1"/>
          </p:cNvSpPr>
          <p:nvPr>
            <p:ph sz="half" idx="1"/>
          </p:nvPr>
        </p:nvSpPr>
        <p:spPr>
          <a:xfrm>
            <a:off x="94809" y="1013059"/>
            <a:ext cx="3474720" cy="5120640"/>
          </a:xfrm>
        </p:spPr>
        <p:txBody>
          <a:bodyPr>
            <a:normAutofit/>
          </a:bodyPr>
          <a:lstStyle/>
          <a:p>
            <a:pPr marL="0" indent="0">
              <a:buNone/>
            </a:pPr>
            <a:r>
              <a:rPr lang="en-US" sz="1400" b="1" dirty="0">
                <a:solidFill>
                  <a:schemeClr val="tx1"/>
                </a:solidFill>
              </a:rPr>
              <a:t> </a:t>
            </a:r>
            <a:r>
              <a:rPr lang="en-US" b="1" u="sng" dirty="0">
                <a:solidFill>
                  <a:schemeClr val="tx1"/>
                </a:solidFill>
              </a:rPr>
              <a:t>SCHEME</a:t>
            </a:r>
            <a:r>
              <a:rPr lang="en-US" b="1" dirty="0">
                <a:solidFill>
                  <a:schemeClr val="tx1"/>
                </a:solidFill>
              </a:rPr>
              <a:t>	-</a:t>
            </a:r>
          </a:p>
          <a:p>
            <a:pPr marL="0" indent="0">
              <a:buNone/>
            </a:pPr>
            <a:r>
              <a:rPr lang="en-US" dirty="0">
                <a:solidFill>
                  <a:schemeClr val="tx1"/>
                </a:solidFill>
              </a:rPr>
              <a:t>BETI  BACHAO  BETI  PADHAO</a:t>
            </a:r>
          </a:p>
          <a:p>
            <a:pPr marL="0" indent="0">
              <a:lnSpc>
                <a:spcPct val="100000"/>
              </a:lnSpc>
              <a:buNone/>
            </a:pPr>
            <a:r>
              <a:rPr lang="en-US" b="1" u="sng" dirty="0">
                <a:solidFill>
                  <a:schemeClr val="tx1"/>
                </a:solidFill>
              </a:rPr>
              <a:t>BENEFICIARIES</a:t>
            </a:r>
            <a:r>
              <a:rPr lang="en-US" b="1" dirty="0">
                <a:solidFill>
                  <a:schemeClr val="tx1"/>
                </a:solidFill>
              </a:rPr>
              <a:t>-</a:t>
            </a:r>
          </a:p>
          <a:p>
            <a:pPr marL="0" indent="0">
              <a:lnSpc>
                <a:spcPct val="100000"/>
              </a:lnSpc>
              <a:buNone/>
            </a:pPr>
            <a:r>
              <a:rPr lang="en-US" b="1" dirty="0">
                <a:solidFill>
                  <a:schemeClr val="tx1"/>
                </a:solidFill>
              </a:rPr>
              <a:t> </a:t>
            </a:r>
            <a:r>
              <a:rPr lang="en-US" dirty="0">
                <a:solidFill>
                  <a:schemeClr val="tx1"/>
                </a:solidFill>
              </a:rPr>
              <a:t>YOUNG AND MARRIED COUPLES AND PREGNANT MOTHERS.</a:t>
            </a:r>
          </a:p>
          <a:p>
            <a:pPr>
              <a:lnSpc>
                <a:spcPct val="100000"/>
              </a:lnSpc>
            </a:pPr>
            <a:endParaRPr lang="en-US" sz="1400" b="1" dirty="0">
              <a:solidFill>
                <a:schemeClr val="tx1"/>
              </a:solidFill>
            </a:endParaRPr>
          </a:p>
          <a:p>
            <a:endParaRPr lang="en-IN" sz="1400" dirty="0">
              <a:solidFill>
                <a:schemeClr val="tx1"/>
              </a:solidFill>
            </a:endParaRPr>
          </a:p>
        </p:txBody>
      </p:sp>
      <p:sp>
        <p:nvSpPr>
          <p:cNvPr id="5" name="Content Placeholder 4">
            <a:extLst>
              <a:ext uri="{FF2B5EF4-FFF2-40B4-BE49-F238E27FC236}">
                <a16:creationId xmlns:a16="http://schemas.microsoft.com/office/drawing/2014/main" id="{815FA89A-B6C2-27DE-FBFB-B93D53AEEEB1}"/>
              </a:ext>
            </a:extLst>
          </p:cNvPr>
          <p:cNvSpPr txBox="1">
            <a:spLocks noGrp="1"/>
          </p:cNvSpPr>
          <p:nvPr>
            <p:ph sz="half" idx="2"/>
          </p:nvPr>
        </p:nvSpPr>
        <p:spPr>
          <a:xfrm>
            <a:off x="3569529" y="1434331"/>
            <a:ext cx="8139871" cy="4278094"/>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r>
              <a:rPr lang="en-US" sz="1800" b="1" u="sng" dirty="0">
                <a:solidFill>
                  <a:schemeClr val="tx1"/>
                </a:solidFill>
              </a:rPr>
              <a:t>MAIN FEATURES</a:t>
            </a:r>
          </a:p>
          <a:p>
            <a:pPr marL="10287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EASY SAVING FACILITY FOR DAUGHTERS.</a:t>
            </a:r>
          </a:p>
          <a:p>
            <a:pPr lvl="1">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MINIMUM   RS 1000/- AND MAXIMUM   RS  1.5  LAKH  DEPOSIT ALLOWED  IN A YEAR.</a:t>
            </a:r>
          </a:p>
          <a:p>
            <a:pPr lvl="1">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ACCOUNT  EXEMPTED  FROM TAX.</a:t>
            </a:r>
          </a:p>
          <a:p>
            <a:pPr marL="74295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INTEREST   RATE 7.6% PER ANNUM.</a:t>
            </a:r>
          </a:p>
          <a:p>
            <a:pPr marL="74295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WITHDRAWALS ONLY ONCE GIRL TURNS 18 YEARS.</a:t>
            </a:r>
            <a:endParaRPr lang="en-US" sz="2000" dirty="0">
              <a:solidFill>
                <a:schemeClr val="tx1"/>
              </a:solidFill>
            </a:endParaRPr>
          </a:p>
          <a:p>
            <a:endParaRPr lang="en-IN" sz="1400" dirty="0">
              <a:solidFill>
                <a:schemeClr val="tx1"/>
              </a:solidFill>
            </a:endParaRPr>
          </a:p>
        </p:txBody>
      </p:sp>
      <p:sp>
        <p:nvSpPr>
          <p:cNvPr id="4" name="Title 1">
            <a:extLst>
              <a:ext uri="{FF2B5EF4-FFF2-40B4-BE49-F238E27FC236}">
                <a16:creationId xmlns:a16="http://schemas.microsoft.com/office/drawing/2014/main" id="{04B8088E-1A36-E510-0A5B-444CA63B08E9}"/>
              </a:ext>
            </a:extLst>
          </p:cNvPr>
          <p:cNvSpPr>
            <a:spLocks noGrp="1"/>
          </p:cNvSpPr>
          <p:nvPr>
            <p:ph type="title"/>
          </p:nvPr>
        </p:nvSpPr>
        <p:spPr>
          <a:xfrm>
            <a:off x="3282214" y="163631"/>
            <a:ext cx="8909786" cy="394636"/>
          </a:xfrm>
        </p:spPr>
        <p:txBody>
          <a:bodyPr>
            <a:noAutofit/>
          </a:bodyPr>
          <a:lstStyle/>
          <a:p>
            <a:r>
              <a:rPr lang="en-US" sz="2800" b="1" u="sng" dirty="0">
                <a:solidFill>
                  <a:schemeClr val="accent5">
                    <a:lumMod val="50000"/>
                  </a:schemeClr>
                </a:solidFill>
                <a:latin typeface="Arial Rounded MT Bold" pitchFamily="34" charset="0"/>
              </a:rPr>
              <a:t>CENTRAL  GOVT  SCHEME</a:t>
            </a:r>
            <a:endParaRPr lang="en-IN" sz="2000" dirty="0">
              <a:solidFill>
                <a:schemeClr val="accent5">
                  <a:lumMod val="50000"/>
                </a:schemeClr>
              </a:solidFill>
            </a:endParaRPr>
          </a:p>
        </p:txBody>
      </p:sp>
    </p:spTree>
    <p:extLst>
      <p:ext uri="{BB962C8B-B14F-4D97-AF65-F5344CB8AC3E}">
        <p14:creationId xmlns:p14="http://schemas.microsoft.com/office/powerpoint/2010/main" val="41977515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750"/>
                                        <p:tgtEl>
                                          <p:spTgt spid="5">
                                            <p:txEl>
                                              <p:pRg st="0" end="0"/>
                                            </p:txEl>
                                          </p:spTgt>
                                        </p:tgtEl>
                                      </p:cBhvr>
                                    </p:animEffect>
                                    <p:anim calcmode="lin" valueType="num">
                                      <p:cBhvr>
                                        <p:cTn id="8" dur="7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750"/>
                                        <p:tgtEl>
                                          <p:spTgt spid="5">
                                            <p:txEl>
                                              <p:pRg st="2" end="2"/>
                                            </p:txEl>
                                          </p:spTgt>
                                        </p:tgtEl>
                                      </p:cBhvr>
                                    </p:animEffect>
                                    <p:anim calcmode="lin" valueType="num">
                                      <p:cBhvr>
                                        <p:cTn id="13" dur="75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75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750"/>
                                        <p:tgtEl>
                                          <p:spTgt spid="5">
                                            <p:txEl>
                                              <p:pRg st="4" end="4"/>
                                            </p:txEl>
                                          </p:spTgt>
                                        </p:tgtEl>
                                      </p:cBhvr>
                                    </p:animEffect>
                                    <p:anim calcmode="lin" valueType="num">
                                      <p:cBhvr>
                                        <p:cTn id="18" dur="75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9" dur="750" fill="hold"/>
                                        <p:tgtEl>
                                          <p:spTgt spid="5">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750"/>
                                        <p:tgtEl>
                                          <p:spTgt spid="5">
                                            <p:txEl>
                                              <p:pRg st="6" end="6"/>
                                            </p:txEl>
                                          </p:spTgt>
                                        </p:tgtEl>
                                      </p:cBhvr>
                                    </p:animEffect>
                                    <p:anim calcmode="lin" valueType="num">
                                      <p:cBhvr>
                                        <p:cTn id="23" dur="75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4" dur="750" fill="hold"/>
                                        <p:tgtEl>
                                          <p:spTgt spid="5">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fade">
                                      <p:cBhvr>
                                        <p:cTn id="27" dur="750"/>
                                        <p:tgtEl>
                                          <p:spTgt spid="5">
                                            <p:txEl>
                                              <p:pRg st="8" end="8"/>
                                            </p:txEl>
                                          </p:spTgt>
                                        </p:tgtEl>
                                      </p:cBhvr>
                                    </p:animEffect>
                                    <p:anim calcmode="lin" valueType="num">
                                      <p:cBhvr>
                                        <p:cTn id="28" dur="75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29" dur="750" fill="hold"/>
                                        <p:tgtEl>
                                          <p:spTgt spid="5">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xEl>
                                              <p:pRg st="10" end="10"/>
                                            </p:txEl>
                                          </p:spTgt>
                                        </p:tgtEl>
                                        <p:attrNameLst>
                                          <p:attrName>style.visibility</p:attrName>
                                        </p:attrNameLst>
                                      </p:cBhvr>
                                      <p:to>
                                        <p:strVal val="visible"/>
                                      </p:to>
                                    </p:set>
                                    <p:animEffect transition="in" filter="fade">
                                      <p:cBhvr>
                                        <p:cTn id="32" dur="750"/>
                                        <p:tgtEl>
                                          <p:spTgt spid="5">
                                            <p:txEl>
                                              <p:pRg st="10" end="10"/>
                                            </p:txEl>
                                          </p:spTgt>
                                        </p:tgtEl>
                                      </p:cBhvr>
                                    </p:animEffect>
                                    <p:anim calcmode="lin" valueType="num">
                                      <p:cBhvr>
                                        <p:cTn id="33" dur="75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4" dur="75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8088E-1A36-E510-0A5B-444CA63B08E9}"/>
              </a:ext>
            </a:extLst>
          </p:cNvPr>
          <p:cNvSpPr>
            <a:spLocks noGrp="1"/>
          </p:cNvSpPr>
          <p:nvPr>
            <p:ph type="title"/>
          </p:nvPr>
        </p:nvSpPr>
        <p:spPr>
          <a:xfrm>
            <a:off x="3282214" y="163631"/>
            <a:ext cx="8909786" cy="394636"/>
          </a:xfrm>
        </p:spPr>
        <p:txBody>
          <a:bodyPr>
            <a:noAutofit/>
          </a:bodyPr>
          <a:lstStyle/>
          <a:p>
            <a:r>
              <a:rPr lang="en-US" sz="2800" b="1" u="sng" dirty="0">
                <a:solidFill>
                  <a:schemeClr val="accent5">
                    <a:lumMod val="50000"/>
                  </a:schemeClr>
                </a:solidFill>
                <a:latin typeface="Arial Rounded MT Bold" pitchFamily="34" charset="0"/>
              </a:rPr>
              <a:t>CENTRAL  GOVT  SCHEME</a:t>
            </a:r>
            <a:endParaRPr lang="en-IN" sz="2000" dirty="0">
              <a:solidFill>
                <a:schemeClr val="accent5">
                  <a:lumMod val="50000"/>
                </a:schemeClr>
              </a:solidFill>
            </a:endParaRPr>
          </a:p>
        </p:txBody>
      </p:sp>
      <p:sp>
        <p:nvSpPr>
          <p:cNvPr id="3" name="Content Placeholder 2">
            <a:extLst>
              <a:ext uri="{FF2B5EF4-FFF2-40B4-BE49-F238E27FC236}">
                <a16:creationId xmlns:a16="http://schemas.microsoft.com/office/drawing/2014/main" id="{65DD707F-AB16-457D-43D5-F7EDCA1EBAAD}"/>
              </a:ext>
            </a:extLst>
          </p:cNvPr>
          <p:cNvSpPr>
            <a:spLocks noGrp="1"/>
          </p:cNvSpPr>
          <p:nvPr>
            <p:ph sz="half" idx="1"/>
          </p:nvPr>
        </p:nvSpPr>
        <p:spPr>
          <a:xfrm>
            <a:off x="-97696" y="890337"/>
            <a:ext cx="3474720" cy="5120640"/>
          </a:xfrm>
        </p:spPr>
        <p:txBody>
          <a:bodyPr/>
          <a:lstStyle/>
          <a:p>
            <a:pPr marL="285750" indent="-285750" algn="just">
              <a:lnSpc>
                <a:spcPct val="100000"/>
              </a:lnSpc>
              <a:buFont typeface="Wingdings" pitchFamily="2" charset="2"/>
              <a:buChar char="Ø"/>
            </a:pPr>
            <a:r>
              <a:rPr lang="en-US" sz="1800" b="1" u="sng">
                <a:solidFill>
                  <a:schemeClr val="tx1"/>
                </a:solidFill>
              </a:rPr>
              <a:t>SCHEME</a:t>
            </a:r>
            <a:r>
              <a:rPr lang="en-US" sz="1800" b="1">
                <a:solidFill>
                  <a:schemeClr val="tx1"/>
                </a:solidFill>
              </a:rPr>
              <a:t>- </a:t>
            </a:r>
            <a:endParaRPr lang="en-US" sz="1800" b="1" dirty="0">
              <a:solidFill>
                <a:schemeClr val="tx1"/>
              </a:solidFill>
            </a:endParaRPr>
          </a:p>
          <a:p>
            <a:pPr marL="285750" indent="-285750" algn="just">
              <a:lnSpc>
                <a:spcPct val="100000"/>
              </a:lnSpc>
              <a:buFont typeface="Wingdings" pitchFamily="2" charset="2"/>
              <a:buChar char="Ø"/>
            </a:pPr>
            <a:r>
              <a:rPr lang="en-US" sz="1800" b="1" dirty="0">
                <a:solidFill>
                  <a:schemeClr val="tx1"/>
                </a:solidFill>
              </a:rPr>
              <a:t> </a:t>
            </a:r>
            <a:r>
              <a:rPr lang="en-US" sz="1800" dirty="0">
                <a:solidFill>
                  <a:schemeClr val="tx1"/>
                </a:solidFill>
              </a:rPr>
              <a:t>MAHILA E - HAAT	</a:t>
            </a:r>
          </a:p>
          <a:p>
            <a:pPr marL="285750" indent="-285750" algn="just">
              <a:lnSpc>
                <a:spcPct val="100000"/>
              </a:lnSpc>
              <a:buFont typeface="Wingdings" pitchFamily="2" charset="2"/>
              <a:buChar char="Ø"/>
            </a:pPr>
            <a:r>
              <a:rPr lang="en-US" sz="1800" b="1" u="sng" dirty="0">
                <a:solidFill>
                  <a:schemeClr val="tx1"/>
                </a:solidFill>
              </a:rPr>
              <a:t>BENEFICIARIES-</a:t>
            </a:r>
            <a:r>
              <a:rPr lang="en-US" sz="1800" b="1" dirty="0">
                <a:solidFill>
                  <a:schemeClr val="tx1"/>
                </a:solidFill>
              </a:rPr>
              <a:t> </a:t>
            </a:r>
          </a:p>
          <a:p>
            <a:pPr marL="285750" indent="-285750" algn="just">
              <a:lnSpc>
                <a:spcPct val="100000"/>
              </a:lnSpc>
              <a:buFont typeface="Wingdings" pitchFamily="2" charset="2"/>
              <a:buChar char="Ø"/>
            </a:pPr>
            <a:r>
              <a:rPr lang="en-US" sz="1800" dirty="0">
                <a:solidFill>
                  <a:schemeClr val="tx1"/>
                </a:solidFill>
              </a:rPr>
              <a:t>WOMEN ENTREPRENEURS, WOMEN SELF-HELP GROUPS (SHG), NGOs.</a:t>
            </a:r>
          </a:p>
          <a:p>
            <a:pPr marL="285750" indent="-285750" algn="just">
              <a:lnSpc>
                <a:spcPct val="100000"/>
              </a:lnSpc>
              <a:buFont typeface="Wingdings" pitchFamily="2" charset="2"/>
              <a:buChar char="Ø"/>
            </a:pPr>
            <a:r>
              <a:rPr lang="en-US" sz="1800" b="1" u="sng">
                <a:solidFill>
                  <a:schemeClr val="tx1"/>
                </a:solidFill>
              </a:rPr>
              <a:t>ELIGIBILITY</a:t>
            </a:r>
            <a:r>
              <a:rPr lang="en-IN" sz="1800" b="1" u="sng">
                <a:solidFill>
                  <a:schemeClr val="tx1"/>
                </a:solidFill>
              </a:rPr>
              <a:t>-</a:t>
            </a:r>
            <a:endParaRPr lang="en-US" sz="1800" b="1" u="sng" dirty="0">
              <a:solidFill>
                <a:schemeClr val="tx1"/>
              </a:solidFill>
            </a:endParaRPr>
          </a:p>
          <a:p>
            <a:pPr marL="285750" indent="-285750" algn="just">
              <a:lnSpc>
                <a:spcPct val="100000"/>
              </a:lnSpc>
              <a:buFont typeface="Wingdings" pitchFamily="2" charset="2"/>
              <a:buChar char="Ø"/>
            </a:pPr>
            <a:r>
              <a:rPr lang="en-US" sz="1800" dirty="0">
                <a:solidFill>
                  <a:schemeClr val="tx1"/>
                </a:solidFill>
              </a:rPr>
              <a:t>WOMEN ENTREPRENEURS MUST BE INDIAN CITIZEN.</a:t>
            </a:r>
          </a:p>
          <a:p>
            <a:pPr marL="285750" indent="-285750" algn="just">
              <a:lnSpc>
                <a:spcPct val="100000"/>
              </a:lnSpc>
              <a:buFont typeface="Wingdings" pitchFamily="2" charset="2"/>
              <a:buChar char="Ø"/>
            </a:pPr>
            <a:r>
              <a:rPr lang="en-US" sz="1800" dirty="0">
                <a:solidFill>
                  <a:schemeClr val="tx1"/>
                </a:solidFill>
              </a:rPr>
              <a:t>PRODUCTS SOLD MUST BE LEGAL.</a:t>
            </a:r>
          </a:p>
          <a:p>
            <a:endParaRPr lang="en-IN" dirty="0"/>
          </a:p>
        </p:txBody>
      </p:sp>
      <p:sp>
        <p:nvSpPr>
          <p:cNvPr id="5" name="Content Placeholder 4">
            <a:extLst>
              <a:ext uri="{FF2B5EF4-FFF2-40B4-BE49-F238E27FC236}">
                <a16:creationId xmlns:a16="http://schemas.microsoft.com/office/drawing/2014/main" id="{DDA13500-4138-0B7B-B355-34DAABD7B2C5}"/>
              </a:ext>
            </a:extLst>
          </p:cNvPr>
          <p:cNvSpPr txBox="1">
            <a:spLocks noGrp="1"/>
          </p:cNvSpPr>
          <p:nvPr>
            <p:ph sz="half" idx="2"/>
          </p:nvPr>
        </p:nvSpPr>
        <p:spPr>
          <a:xfrm>
            <a:off x="3628724" y="1856261"/>
            <a:ext cx="7664116" cy="3145476"/>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r>
              <a:rPr lang="en-US" sz="1800" b="1" u="sng" dirty="0">
                <a:solidFill>
                  <a:schemeClr val="tx1"/>
                </a:solidFill>
              </a:rPr>
              <a:t>MAIN  FEATURES</a:t>
            </a:r>
          </a:p>
          <a:p>
            <a:pPr marL="102870" lvl="1" indent="-285750">
              <a:buClrTx/>
              <a:buFont typeface="Wingdings" panose="05000000000000000000" pitchFamily="2" charset="2"/>
              <a:buChar char="Ø"/>
            </a:pPr>
            <a:endParaRPr lang="en-US" b="1" dirty="0">
              <a:solidFill>
                <a:schemeClr val="tx1"/>
              </a:solidFill>
            </a:endParaRPr>
          </a:p>
          <a:p>
            <a:pPr marL="742950" lvl="1" indent="-285750">
              <a:buClrTx/>
              <a:buFont typeface="Wingdings" panose="05000000000000000000" pitchFamily="2" charset="2"/>
              <a:buChar char="Ø"/>
            </a:pPr>
            <a:r>
              <a:rPr lang="en-US" b="1" dirty="0">
                <a:solidFill>
                  <a:schemeClr val="tx1"/>
                </a:solidFill>
              </a:rPr>
              <a:t> VOCATIONAL  SKILL TRAINING BY A REGISTERED NGO. </a:t>
            </a:r>
          </a:p>
          <a:p>
            <a:pPr marL="742950" lvl="1" indent="-285750">
              <a:buClrTx/>
              <a:buFont typeface="Wingdings" panose="05000000000000000000" pitchFamily="2" charset="2"/>
              <a:buChar char="Ø"/>
            </a:pPr>
            <a:r>
              <a:rPr lang="en-US" b="1" dirty="0">
                <a:solidFill>
                  <a:schemeClr val="tx1"/>
                </a:solidFill>
              </a:rPr>
              <a:t> PLACEMENT WITH REGISTERED FIRMS.</a:t>
            </a:r>
          </a:p>
          <a:p>
            <a:pPr marL="742950" lvl="1" indent="-285750">
              <a:buClrTx/>
              <a:buFont typeface="Wingdings" panose="05000000000000000000" pitchFamily="2" charset="2"/>
              <a:buChar char="Ø"/>
            </a:pPr>
            <a:r>
              <a:rPr lang="en-US" b="1" dirty="0">
                <a:solidFill>
                  <a:schemeClr val="tx1"/>
                </a:solidFill>
              </a:rPr>
              <a:t>SHOWCASING OF PRODUCT THROUGH  ONLINE PLATFORM.</a:t>
            </a:r>
          </a:p>
          <a:p>
            <a:pPr marL="742950" lvl="1" indent="-285750">
              <a:buClrTx/>
              <a:buFont typeface="Wingdings" panose="05000000000000000000" pitchFamily="2" charset="2"/>
              <a:buChar char="Ø"/>
            </a:pPr>
            <a:r>
              <a:rPr lang="en-US" b="1" dirty="0">
                <a:solidFill>
                  <a:schemeClr val="tx1"/>
                </a:solidFill>
              </a:rPr>
              <a:t> PRODUCTS INCLUDE CLOTHING, POTTERY, BOXES, FASHION ACESSORIES.</a:t>
            </a:r>
          </a:p>
          <a:p>
            <a:pPr marL="742950" lvl="1" indent="-285750">
              <a:buClrTx/>
              <a:buFont typeface="Wingdings" panose="05000000000000000000" pitchFamily="2" charset="2"/>
              <a:buChar char="Ø"/>
            </a:pPr>
            <a:r>
              <a:rPr lang="en-US" b="1" dirty="0">
                <a:solidFill>
                  <a:schemeClr val="tx1"/>
                </a:solidFill>
              </a:rPr>
              <a:t> BUYERS CAN REACH SELLERS TELEPHONICALLY, PHYSICALLY OR BY E-MAIL.</a:t>
            </a:r>
            <a:endParaRPr lang="en-US" sz="1200" dirty="0"/>
          </a:p>
          <a:p>
            <a:endParaRPr lang="en-IN" sz="1400" dirty="0"/>
          </a:p>
        </p:txBody>
      </p:sp>
    </p:spTree>
    <p:extLst>
      <p:ext uri="{BB962C8B-B14F-4D97-AF65-F5344CB8AC3E}">
        <p14:creationId xmlns:p14="http://schemas.microsoft.com/office/powerpoint/2010/main" val="144080551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750"/>
                                        <p:tgtEl>
                                          <p:spTgt spid="5">
                                            <p:txEl>
                                              <p:pRg st="0" end="0"/>
                                            </p:txEl>
                                          </p:spTgt>
                                        </p:tgtEl>
                                      </p:cBhvr>
                                    </p:animEffect>
                                    <p:anim calcmode="lin" valueType="num">
                                      <p:cBhvr>
                                        <p:cTn id="8" dur="7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750"/>
                                        <p:tgtEl>
                                          <p:spTgt spid="5">
                                            <p:txEl>
                                              <p:pRg st="2" end="2"/>
                                            </p:txEl>
                                          </p:spTgt>
                                        </p:tgtEl>
                                      </p:cBhvr>
                                    </p:animEffect>
                                    <p:anim calcmode="lin" valueType="num">
                                      <p:cBhvr>
                                        <p:cTn id="13" dur="75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75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750"/>
                                        <p:tgtEl>
                                          <p:spTgt spid="5">
                                            <p:txEl>
                                              <p:pRg st="3" end="3"/>
                                            </p:txEl>
                                          </p:spTgt>
                                        </p:tgtEl>
                                      </p:cBhvr>
                                    </p:animEffect>
                                    <p:anim calcmode="lin" valueType="num">
                                      <p:cBhvr>
                                        <p:cTn id="18" dur="75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9" dur="750" fill="hold"/>
                                        <p:tgtEl>
                                          <p:spTgt spid="5">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750"/>
                                        <p:tgtEl>
                                          <p:spTgt spid="5">
                                            <p:txEl>
                                              <p:pRg st="4" end="4"/>
                                            </p:txEl>
                                          </p:spTgt>
                                        </p:tgtEl>
                                      </p:cBhvr>
                                    </p:animEffect>
                                    <p:anim calcmode="lin" valueType="num">
                                      <p:cBhvr>
                                        <p:cTn id="23" dur="75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4" dur="750" fill="hold"/>
                                        <p:tgtEl>
                                          <p:spTgt spid="5">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750"/>
                                        <p:tgtEl>
                                          <p:spTgt spid="5">
                                            <p:txEl>
                                              <p:pRg st="5" end="5"/>
                                            </p:txEl>
                                          </p:spTgt>
                                        </p:tgtEl>
                                      </p:cBhvr>
                                    </p:animEffect>
                                    <p:anim calcmode="lin" valueType="num">
                                      <p:cBhvr>
                                        <p:cTn id="28" dur="75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9" dur="750" fill="hold"/>
                                        <p:tgtEl>
                                          <p:spTgt spid="5">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750"/>
                                        <p:tgtEl>
                                          <p:spTgt spid="5">
                                            <p:txEl>
                                              <p:pRg st="6" end="6"/>
                                            </p:txEl>
                                          </p:spTgt>
                                        </p:tgtEl>
                                      </p:cBhvr>
                                    </p:animEffect>
                                    <p:anim calcmode="lin" valueType="num">
                                      <p:cBhvr>
                                        <p:cTn id="33" dur="75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4" dur="75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4DBD3-9AE7-54BC-541F-10F9DB00476F}"/>
              </a:ext>
            </a:extLst>
          </p:cNvPr>
          <p:cNvSpPr>
            <a:spLocks noGrp="1"/>
          </p:cNvSpPr>
          <p:nvPr>
            <p:ph type="title"/>
          </p:nvPr>
        </p:nvSpPr>
        <p:spPr>
          <a:xfrm>
            <a:off x="0" y="1196343"/>
            <a:ext cx="3365500" cy="4601183"/>
          </a:xfrm>
        </p:spPr>
        <p:txBody>
          <a:bodyPr>
            <a:noAutofit/>
          </a:bodyPr>
          <a:lstStyle/>
          <a:p>
            <a:pPr marL="285750" indent="-285750"/>
            <a:r>
              <a:rPr lang="en-US" sz="1500" b="1" dirty="0">
                <a:solidFill>
                  <a:schemeClr val="tx1"/>
                </a:solidFill>
              </a:rPr>
              <a:t>           </a:t>
            </a:r>
            <a:r>
              <a:rPr lang="en-US" sz="1500" b="1" u="sng" dirty="0">
                <a:solidFill>
                  <a:schemeClr val="tx1"/>
                </a:solidFill>
              </a:rPr>
              <a:t>SCHEME</a:t>
            </a:r>
            <a:r>
              <a:rPr lang="en-US" sz="1500" b="1" dirty="0">
                <a:solidFill>
                  <a:schemeClr val="tx1"/>
                </a:solidFill>
              </a:rPr>
              <a:t>- </a:t>
            </a:r>
            <a:br>
              <a:rPr lang="en-US" sz="1500" b="1" dirty="0">
                <a:solidFill>
                  <a:schemeClr val="tx1"/>
                </a:solidFill>
              </a:rPr>
            </a:br>
            <a:r>
              <a:rPr lang="en-US" sz="1500" b="1" dirty="0">
                <a:solidFill>
                  <a:schemeClr val="tx1"/>
                </a:solidFill>
              </a:rPr>
              <a:t> </a:t>
            </a:r>
            <a:r>
              <a:rPr lang="en-US" sz="1500" dirty="0">
                <a:solidFill>
                  <a:schemeClr val="tx1"/>
                </a:solidFill>
              </a:rPr>
              <a:t>MAHILA  POLICE VOLUNTEERS</a:t>
            </a:r>
            <a:r>
              <a:rPr lang="en-US" sz="1500" b="1" dirty="0">
                <a:solidFill>
                  <a:schemeClr val="tx1"/>
                </a:solidFill>
              </a:rPr>
              <a:t>	</a:t>
            </a:r>
            <a:br>
              <a:rPr lang="en-US" sz="1500" b="1" dirty="0">
                <a:solidFill>
                  <a:schemeClr val="tx1"/>
                </a:solidFill>
              </a:rPr>
            </a:br>
            <a:r>
              <a:rPr lang="en-US" sz="1500" b="1" dirty="0">
                <a:solidFill>
                  <a:schemeClr val="tx1"/>
                </a:solidFill>
              </a:rPr>
              <a:t>		   </a:t>
            </a:r>
            <a:br>
              <a:rPr lang="en-US" sz="1500" b="1" dirty="0">
                <a:solidFill>
                  <a:schemeClr val="tx1"/>
                </a:solidFill>
              </a:rPr>
            </a:br>
            <a:r>
              <a:rPr lang="en-US" sz="1500" b="1" dirty="0">
                <a:solidFill>
                  <a:schemeClr val="tx1"/>
                </a:solidFill>
              </a:rPr>
              <a:t> </a:t>
            </a:r>
            <a:r>
              <a:rPr lang="en-US" sz="1500" b="1" u="sng" dirty="0">
                <a:solidFill>
                  <a:schemeClr val="tx1"/>
                </a:solidFill>
              </a:rPr>
              <a:t>BENEFICIARIES</a:t>
            </a:r>
            <a:r>
              <a:rPr lang="en-US" sz="1500" b="1" dirty="0">
                <a:solidFill>
                  <a:schemeClr val="tx1"/>
                </a:solidFill>
              </a:rPr>
              <a:t>- </a:t>
            </a:r>
            <a:br>
              <a:rPr lang="en-US" sz="1500" b="1" dirty="0">
                <a:solidFill>
                  <a:schemeClr val="tx1"/>
                </a:solidFill>
              </a:rPr>
            </a:br>
            <a:r>
              <a:rPr lang="en-US" sz="1500" b="1" dirty="0">
                <a:solidFill>
                  <a:schemeClr val="tx1"/>
                </a:solidFill>
              </a:rPr>
              <a:t> </a:t>
            </a:r>
            <a:r>
              <a:rPr lang="en-US" sz="1500" dirty="0">
                <a:solidFill>
                  <a:schemeClr val="tx1"/>
                </a:solidFill>
              </a:rPr>
              <a:t>INDIAN WOMEN</a:t>
            </a:r>
            <a:br>
              <a:rPr lang="en-US" sz="1500" b="1" dirty="0">
                <a:solidFill>
                  <a:schemeClr val="tx1"/>
                </a:solidFill>
              </a:rPr>
            </a:br>
            <a:br>
              <a:rPr lang="en-US" sz="1500" b="1" dirty="0">
                <a:solidFill>
                  <a:schemeClr val="tx1"/>
                </a:solidFill>
              </a:rPr>
            </a:br>
            <a:r>
              <a:rPr lang="en-US" sz="1500" b="1" dirty="0">
                <a:solidFill>
                  <a:schemeClr val="tx1"/>
                </a:solidFill>
              </a:rPr>
              <a:t> </a:t>
            </a:r>
            <a:r>
              <a:rPr lang="en-US" sz="1500" b="1" u="sng" dirty="0">
                <a:solidFill>
                  <a:schemeClr val="tx1"/>
                </a:solidFill>
              </a:rPr>
              <a:t>ELIGIBILITY</a:t>
            </a:r>
            <a:br>
              <a:rPr lang="en-US" sz="1500" b="1" u="sng" dirty="0">
                <a:solidFill>
                  <a:schemeClr val="tx1"/>
                </a:solidFill>
              </a:rPr>
            </a:br>
            <a:br>
              <a:rPr lang="en-US" sz="1500" b="1" dirty="0">
                <a:solidFill>
                  <a:schemeClr val="tx1"/>
                </a:solidFill>
              </a:rPr>
            </a:br>
            <a:r>
              <a:rPr lang="en-US" sz="1500" dirty="0">
                <a:solidFill>
                  <a:schemeClr val="tx1"/>
                </a:solidFill>
              </a:rPr>
              <a:t> WOMEN APPLICANT MUST BE 21 YRS AGE.</a:t>
            </a:r>
            <a:br>
              <a:rPr lang="en-US" sz="1500" dirty="0">
                <a:solidFill>
                  <a:schemeClr val="tx1"/>
                </a:solidFill>
              </a:rPr>
            </a:br>
            <a:br>
              <a:rPr lang="en-US" sz="1500" dirty="0">
                <a:solidFill>
                  <a:schemeClr val="tx1"/>
                </a:solidFill>
              </a:rPr>
            </a:br>
            <a:r>
              <a:rPr lang="en-US" sz="1500" dirty="0">
                <a:solidFill>
                  <a:schemeClr val="tx1"/>
                </a:solidFill>
              </a:rPr>
              <a:t> WOMEN APPLICANT MUST HAVE A 12</a:t>
            </a:r>
            <a:r>
              <a:rPr lang="en-US" sz="1500" baseline="30000" dirty="0">
                <a:solidFill>
                  <a:schemeClr val="tx1"/>
                </a:solidFill>
              </a:rPr>
              <a:t>TH</a:t>
            </a:r>
            <a:r>
              <a:rPr lang="en-US" sz="1500" dirty="0">
                <a:solidFill>
                  <a:schemeClr val="tx1"/>
                </a:solidFill>
              </a:rPr>
              <a:t> GRADE CERTIFICATE.</a:t>
            </a:r>
            <a:br>
              <a:rPr lang="en-US" sz="1500" dirty="0">
                <a:solidFill>
                  <a:schemeClr val="tx1"/>
                </a:solidFill>
              </a:rPr>
            </a:br>
            <a:br>
              <a:rPr lang="en-US" sz="1500" dirty="0">
                <a:solidFill>
                  <a:schemeClr val="tx1"/>
                </a:solidFill>
              </a:rPr>
            </a:br>
            <a:r>
              <a:rPr lang="en-US" sz="1500" dirty="0">
                <a:solidFill>
                  <a:schemeClr val="tx1"/>
                </a:solidFill>
              </a:rPr>
              <a:t> SHOULD BE FROM SAME GEOGRAPHICAL AREA  AND MUST KNOW THE LOCAL LANGUAGE.</a:t>
            </a:r>
            <a:br>
              <a:rPr lang="en-US" sz="1500" dirty="0">
                <a:solidFill>
                  <a:schemeClr val="tx1"/>
                </a:solidFill>
              </a:rPr>
            </a:br>
            <a:br>
              <a:rPr lang="en-US" sz="1500" dirty="0">
                <a:solidFill>
                  <a:schemeClr val="tx1"/>
                </a:solidFill>
              </a:rPr>
            </a:br>
            <a:r>
              <a:rPr lang="en-US" sz="1500" dirty="0">
                <a:solidFill>
                  <a:schemeClr val="tx1"/>
                </a:solidFill>
              </a:rPr>
              <a:t> SHOULD NOT HAVE CRIMINAL RECORD.</a:t>
            </a:r>
            <a:br>
              <a:rPr lang="en-US" sz="1500" dirty="0">
                <a:solidFill>
                  <a:schemeClr val="tx1"/>
                </a:solidFill>
              </a:rPr>
            </a:br>
            <a:br>
              <a:rPr lang="en-US" sz="1500" dirty="0">
                <a:solidFill>
                  <a:schemeClr val="tx1"/>
                </a:solidFill>
              </a:rPr>
            </a:br>
            <a:r>
              <a:rPr lang="en-US" sz="1500" dirty="0">
                <a:solidFill>
                  <a:schemeClr val="tx1"/>
                </a:solidFill>
              </a:rPr>
              <a:t> SHOULD NOT BE MEMBER OF ANY POLITICAL PARTY.</a:t>
            </a:r>
            <a:br>
              <a:rPr lang="en-US" sz="1500" b="1" dirty="0"/>
            </a:br>
            <a:endParaRPr lang="en-IN" sz="1500" dirty="0"/>
          </a:p>
        </p:txBody>
      </p:sp>
      <p:sp>
        <p:nvSpPr>
          <p:cNvPr id="7" name="Content Placeholder 6">
            <a:extLst>
              <a:ext uri="{FF2B5EF4-FFF2-40B4-BE49-F238E27FC236}">
                <a16:creationId xmlns:a16="http://schemas.microsoft.com/office/drawing/2014/main" id="{AF139D44-77F8-E1F8-BF7A-79311C79CD13}"/>
              </a:ext>
            </a:extLst>
          </p:cNvPr>
          <p:cNvSpPr txBox="1">
            <a:spLocks noGrp="1"/>
          </p:cNvSpPr>
          <p:nvPr>
            <p:ph sz="half" idx="1"/>
          </p:nvPr>
        </p:nvSpPr>
        <p:spPr>
          <a:xfrm>
            <a:off x="4143535" y="1938045"/>
            <a:ext cx="5546357" cy="3117777"/>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r>
              <a:rPr lang="en-US" sz="1600" b="1" dirty="0">
                <a:solidFill>
                  <a:schemeClr val="tx1"/>
                </a:solidFill>
              </a:rPr>
              <a:t>MAIN FEATURES</a:t>
            </a:r>
          </a:p>
          <a:p>
            <a:pPr marL="102870" lvl="1" indent="-285750">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INTIAL TERM PERIOD OF EMPLOYMENT – 02 YEARS.</a:t>
            </a:r>
          </a:p>
          <a:p>
            <a:pPr marL="742950" lvl="1" indent="-285750">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03  DAYS TRAINING TRAVELLING AND DA @ RS 400/-.</a:t>
            </a:r>
          </a:p>
          <a:p>
            <a:pPr lvl="1">
              <a:buClrTx/>
              <a:buFont typeface="Wingdings" panose="05000000000000000000" pitchFamily="2" charset="2"/>
              <a:buChar char="Ø"/>
            </a:pPr>
            <a:endParaRPr lang="en-US" sz="1600" b="1" dirty="0">
              <a:solidFill>
                <a:schemeClr val="tx1"/>
              </a:solidFill>
            </a:endParaRPr>
          </a:p>
          <a:p>
            <a:pPr marL="742950" lvl="1" indent="-285750">
              <a:buClrTx/>
              <a:buFont typeface="Wingdings" panose="05000000000000000000" pitchFamily="2" charset="2"/>
              <a:buChar char="Ø"/>
            </a:pPr>
            <a:r>
              <a:rPr lang="en-US" sz="1600" b="1" dirty="0">
                <a:solidFill>
                  <a:schemeClr val="tx1"/>
                </a:solidFill>
              </a:rPr>
              <a:t> RS 1000/- PER MONTH FOR TRAVEL AND MOBILE EXPENSE.</a:t>
            </a:r>
          </a:p>
          <a:p>
            <a:endParaRPr lang="en-IN" sz="1400" dirty="0">
              <a:solidFill>
                <a:schemeClr val="tx1"/>
              </a:solidFill>
            </a:endParaRPr>
          </a:p>
        </p:txBody>
      </p:sp>
      <p:sp>
        <p:nvSpPr>
          <p:cNvPr id="6" name="TextBox 5">
            <a:extLst>
              <a:ext uri="{FF2B5EF4-FFF2-40B4-BE49-F238E27FC236}">
                <a16:creationId xmlns:a16="http://schemas.microsoft.com/office/drawing/2014/main" id="{5C9DDBD5-DB01-6D91-8222-1CF3961FC59A}"/>
              </a:ext>
            </a:extLst>
          </p:cNvPr>
          <p:cNvSpPr txBox="1"/>
          <p:nvPr/>
        </p:nvSpPr>
        <p:spPr>
          <a:xfrm>
            <a:off x="3365500" y="0"/>
            <a:ext cx="7870016"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CENTRAL  GOVT  SCHEME</a:t>
            </a:r>
            <a:endParaRPr lang="en-IN" sz="2800" dirty="0">
              <a:solidFill>
                <a:schemeClr val="accent5">
                  <a:lumMod val="50000"/>
                </a:schemeClr>
              </a:solidFill>
            </a:endParaRPr>
          </a:p>
        </p:txBody>
      </p:sp>
    </p:spTree>
    <p:extLst>
      <p:ext uri="{BB962C8B-B14F-4D97-AF65-F5344CB8AC3E}">
        <p14:creationId xmlns:p14="http://schemas.microsoft.com/office/powerpoint/2010/main" val="410334747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750"/>
                                        <p:tgtEl>
                                          <p:spTgt spid="7">
                                            <p:txEl>
                                              <p:pRg st="0" end="0"/>
                                            </p:txEl>
                                          </p:spTgt>
                                        </p:tgtEl>
                                      </p:cBhvr>
                                    </p:animEffect>
                                    <p:anim calcmode="lin" valueType="num">
                                      <p:cBhvr>
                                        <p:cTn id="8" dur="75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750"/>
                                        <p:tgtEl>
                                          <p:spTgt spid="7">
                                            <p:txEl>
                                              <p:pRg st="2" end="2"/>
                                            </p:txEl>
                                          </p:spTgt>
                                        </p:tgtEl>
                                      </p:cBhvr>
                                    </p:animEffect>
                                    <p:anim calcmode="lin" valueType="num">
                                      <p:cBhvr>
                                        <p:cTn id="13" dur="75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4" dur="750" fill="hold"/>
                                        <p:tgtEl>
                                          <p:spTgt spid="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750"/>
                                        <p:tgtEl>
                                          <p:spTgt spid="7">
                                            <p:txEl>
                                              <p:pRg st="4" end="4"/>
                                            </p:txEl>
                                          </p:spTgt>
                                        </p:tgtEl>
                                      </p:cBhvr>
                                    </p:animEffect>
                                    <p:anim calcmode="lin" valueType="num">
                                      <p:cBhvr>
                                        <p:cTn id="18" dur="75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9" dur="750" fill="hold"/>
                                        <p:tgtEl>
                                          <p:spTgt spid="7">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750"/>
                                        <p:tgtEl>
                                          <p:spTgt spid="7">
                                            <p:txEl>
                                              <p:pRg st="6" end="6"/>
                                            </p:txEl>
                                          </p:spTgt>
                                        </p:tgtEl>
                                      </p:cBhvr>
                                    </p:animEffect>
                                    <p:anim calcmode="lin" valueType="num">
                                      <p:cBhvr>
                                        <p:cTn id="23" dur="75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24" dur="75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C8E54-763F-BA67-3723-8F5FAF8D4581}"/>
              </a:ext>
            </a:extLst>
          </p:cNvPr>
          <p:cNvSpPr>
            <a:spLocks noGrp="1"/>
          </p:cNvSpPr>
          <p:nvPr>
            <p:ph type="title"/>
          </p:nvPr>
        </p:nvSpPr>
        <p:spPr>
          <a:xfrm>
            <a:off x="0" y="1046481"/>
            <a:ext cx="3392424" cy="5120640"/>
          </a:xfrm>
        </p:spPr>
        <p:txBody>
          <a:bodyPr>
            <a:normAutofit fontScale="90000"/>
          </a:bodyPr>
          <a:lstStyle/>
          <a:p>
            <a:pPr marL="285750" indent="-285750"/>
            <a:r>
              <a:rPr lang="en-US" sz="1600" b="1" dirty="0">
                <a:solidFill>
                  <a:schemeClr val="tx1"/>
                </a:solidFill>
              </a:rPr>
              <a:t>          </a:t>
            </a:r>
            <a:r>
              <a:rPr lang="en-US" sz="1600" b="1" u="sng" dirty="0">
                <a:solidFill>
                  <a:schemeClr val="tx1"/>
                </a:solidFill>
              </a:rPr>
              <a:t>SCHEME-</a:t>
            </a:r>
            <a:r>
              <a:rPr lang="en-US" sz="1600" b="1" dirty="0">
                <a:solidFill>
                  <a:schemeClr val="tx1"/>
                </a:solidFill>
              </a:rPr>
              <a:t> </a:t>
            </a:r>
            <a:br>
              <a:rPr lang="en-US" sz="1600" b="1" dirty="0">
                <a:solidFill>
                  <a:schemeClr val="tx1"/>
                </a:solidFill>
              </a:rPr>
            </a:br>
            <a:r>
              <a:rPr lang="en-US" sz="1600" dirty="0">
                <a:solidFill>
                  <a:schemeClr val="tx1"/>
                </a:solidFill>
              </a:rPr>
              <a:t>WORKING WOMEN HOSTEL.</a:t>
            </a:r>
            <a:br>
              <a:rPr lang="en-US" sz="1600" b="1" dirty="0">
                <a:solidFill>
                  <a:schemeClr val="tx1"/>
                </a:solidFill>
              </a:rPr>
            </a:br>
            <a:br>
              <a:rPr lang="en-US" sz="1600" b="1" dirty="0">
                <a:solidFill>
                  <a:schemeClr val="tx1"/>
                </a:solidFill>
              </a:rPr>
            </a:br>
            <a:r>
              <a:rPr lang="en-US" sz="1600" b="1">
                <a:solidFill>
                  <a:schemeClr val="tx1"/>
                </a:solidFill>
              </a:rPr>
              <a:t> </a:t>
            </a:r>
            <a:r>
              <a:rPr lang="en-US" sz="1600" b="1" u="sng">
                <a:solidFill>
                  <a:schemeClr val="tx1"/>
                </a:solidFill>
              </a:rPr>
              <a:t>BENEFICIARIES</a:t>
            </a:r>
            <a:r>
              <a:rPr lang="en-US" sz="1600" b="1">
                <a:solidFill>
                  <a:schemeClr val="tx1"/>
                </a:solidFill>
              </a:rPr>
              <a:t>-  </a:t>
            </a:r>
            <a:br>
              <a:rPr lang="en-IN" sz="1600" b="1">
                <a:solidFill>
                  <a:schemeClr val="tx1"/>
                </a:solidFill>
              </a:rPr>
            </a:br>
            <a:r>
              <a:rPr lang="en-US" sz="1600">
                <a:solidFill>
                  <a:schemeClr val="tx1"/>
                </a:solidFill>
              </a:rPr>
              <a:t>WORKING  </a:t>
            </a:r>
            <a:r>
              <a:rPr lang="en-US" sz="1600" dirty="0">
                <a:solidFill>
                  <a:schemeClr val="tx1"/>
                </a:solidFill>
              </a:rPr>
              <a:t>WOMEN (SINGLE, WIDOWED,  MARRIED , DIVORCED, SEPERATED) , RESERVATIONS FOR WOMEN SPECIALLY  ABLED WOMEN.</a:t>
            </a:r>
            <a:br>
              <a:rPr lang="en-US" sz="1600" b="1" dirty="0">
                <a:solidFill>
                  <a:schemeClr val="tx1"/>
                </a:solidFill>
              </a:rPr>
            </a:br>
            <a:br>
              <a:rPr lang="en-US" sz="1600" b="1" dirty="0">
                <a:solidFill>
                  <a:schemeClr val="tx1"/>
                </a:solidFill>
              </a:rPr>
            </a:br>
            <a:r>
              <a:rPr lang="en-US" sz="1600" b="1">
                <a:solidFill>
                  <a:schemeClr val="tx1"/>
                </a:solidFill>
              </a:rPr>
              <a:t> </a:t>
            </a:r>
            <a:r>
              <a:rPr lang="en-IN" sz="1600" b="1" u="sng">
                <a:solidFill>
                  <a:schemeClr val="tx1"/>
                </a:solidFill>
              </a:rPr>
              <a:t>ELIGIBILITY-</a:t>
            </a:r>
            <a:br>
              <a:rPr lang="en-US" sz="1600" b="1" dirty="0">
                <a:solidFill>
                  <a:schemeClr val="tx1"/>
                </a:solidFill>
              </a:rPr>
            </a:br>
            <a:br>
              <a:rPr lang="en-US" sz="1600" b="1" dirty="0">
                <a:solidFill>
                  <a:schemeClr val="tx1"/>
                </a:solidFill>
              </a:rPr>
            </a:br>
            <a:r>
              <a:rPr lang="en-US" sz="1600" dirty="0">
                <a:solidFill>
                  <a:schemeClr val="tx1"/>
                </a:solidFill>
              </a:rPr>
              <a:t> WORKING WOMEN WHOSE HUSBAND OR FAMILY  DOES NOT RESIDE IN SAME CITY/AREA.</a:t>
            </a:r>
            <a:br>
              <a:rPr lang="en-US" sz="1600" dirty="0">
                <a:solidFill>
                  <a:schemeClr val="tx1"/>
                </a:solidFill>
              </a:rPr>
            </a:br>
            <a:br>
              <a:rPr lang="en-US" sz="1600" dirty="0">
                <a:solidFill>
                  <a:schemeClr val="tx1"/>
                </a:solidFill>
              </a:rPr>
            </a:br>
            <a:r>
              <a:rPr lang="en-US" sz="1600" dirty="0">
                <a:solidFill>
                  <a:schemeClr val="tx1"/>
                </a:solidFill>
              </a:rPr>
              <a:t>  WOMEN UNDERGOING TRAINING (NOT EXCEEDING ONE YEAR)</a:t>
            </a:r>
            <a:br>
              <a:rPr lang="en-US" sz="1600" dirty="0">
                <a:solidFill>
                  <a:schemeClr val="tx1"/>
                </a:solidFill>
              </a:rPr>
            </a:br>
            <a:br>
              <a:rPr lang="en-US" sz="1600" dirty="0">
                <a:solidFill>
                  <a:schemeClr val="tx1"/>
                </a:solidFill>
              </a:rPr>
            </a:br>
            <a:r>
              <a:rPr lang="en-US" sz="1600" dirty="0">
                <a:solidFill>
                  <a:schemeClr val="tx1"/>
                </a:solidFill>
              </a:rPr>
              <a:t> MONTHLY INCOME  (NOT EXCEEDING Rs 50,000/- IN METROPLITON CITY,  RS 35,000/-  IN OTHER  CITIES)</a:t>
            </a:r>
            <a:br>
              <a:rPr lang="en-US" sz="1600" dirty="0"/>
            </a:br>
            <a:br>
              <a:rPr lang="en-US" sz="1200" b="1" dirty="0"/>
            </a:br>
            <a:br>
              <a:rPr lang="en-US" sz="1400" b="1" dirty="0">
                <a:solidFill>
                  <a:srgbClr val="000099"/>
                </a:solidFill>
              </a:rPr>
            </a:br>
            <a:endParaRPr lang="en-IN"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521579" y="1943100"/>
            <a:ext cx="3966369" cy="2644246"/>
          </a:xfrm>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17104" y="1943100"/>
            <a:ext cx="4099733" cy="2644246"/>
          </a:xfrm>
        </p:spPr>
      </p:pic>
      <p:sp>
        <p:nvSpPr>
          <p:cNvPr id="6" name="TextBox 5">
            <a:extLst>
              <a:ext uri="{FF2B5EF4-FFF2-40B4-BE49-F238E27FC236}">
                <a16:creationId xmlns:a16="http://schemas.microsoft.com/office/drawing/2014/main" id="{C23DB9B6-3EAC-291D-5555-F618C0DDD58E}"/>
              </a:ext>
            </a:extLst>
          </p:cNvPr>
          <p:cNvSpPr txBox="1"/>
          <p:nvPr/>
        </p:nvSpPr>
        <p:spPr>
          <a:xfrm>
            <a:off x="3392424" y="105830"/>
            <a:ext cx="7383780"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CENTRAL  GOVT  SCHEME</a:t>
            </a:r>
            <a:endParaRPr lang="en-IN" sz="2800" dirty="0">
              <a:solidFill>
                <a:schemeClr val="accent5">
                  <a:lumMod val="50000"/>
                </a:schemeClr>
              </a:solidFill>
            </a:endParaRPr>
          </a:p>
        </p:txBody>
      </p:sp>
    </p:spTree>
    <p:extLst>
      <p:ext uri="{BB962C8B-B14F-4D97-AF65-F5344CB8AC3E}">
        <p14:creationId xmlns:p14="http://schemas.microsoft.com/office/powerpoint/2010/main" val="2726982003"/>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CustomShape 10"/>
          <p:cNvSpPr/>
          <p:nvPr/>
        </p:nvSpPr>
        <p:spPr>
          <a:xfrm>
            <a:off x="10182360" y="354240"/>
            <a:ext cx="9360" cy="9720"/>
          </a:xfrm>
          <a:prstGeom prst="rect">
            <a:avLst/>
          </a:prstGeom>
          <a:solidFill>
            <a:srgbClr val="FFFF00"/>
          </a:solidFill>
          <a:ln w="9360">
            <a:noFill/>
          </a:ln>
        </p:spPr>
      </p:sp>
      <p:sp>
        <p:nvSpPr>
          <p:cNvPr id="113" name="CustomShape 11"/>
          <p:cNvSpPr/>
          <p:nvPr/>
        </p:nvSpPr>
        <p:spPr>
          <a:xfrm>
            <a:off x="10166520" y="365760"/>
            <a:ext cx="7920" cy="8280"/>
          </a:xfrm>
          <a:prstGeom prst="rect">
            <a:avLst/>
          </a:prstGeom>
          <a:solidFill>
            <a:srgbClr val="FFFF00"/>
          </a:solidFill>
          <a:ln w="9360">
            <a:noFill/>
          </a:ln>
        </p:spPr>
      </p:sp>
      <p:sp>
        <p:nvSpPr>
          <p:cNvPr id="114" name="CustomShape 12"/>
          <p:cNvSpPr/>
          <p:nvPr/>
        </p:nvSpPr>
        <p:spPr>
          <a:xfrm>
            <a:off x="10147800" y="382320"/>
            <a:ext cx="7920" cy="8280"/>
          </a:xfrm>
          <a:prstGeom prst="rect">
            <a:avLst/>
          </a:prstGeom>
          <a:solidFill>
            <a:srgbClr val="FFFF00"/>
          </a:solidFill>
          <a:ln w="9360">
            <a:noFill/>
          </a:ln>
        </p:spPr>
      </p:sp>
      <p:sp>
        <p:nvSpPr>
          <p:cNvPr id="115" name="CustomShape 13"/>
          <p:cNvSpPr/>
          <p:nvPr/>
        </p:nvSpPr>
        <p:spPr>
          <a:xfrm>
            <a:off x="10130520" y="396360"/>
            <a:ext cx="7920" cy="8280"/>
          </a:xfrm>
          <a:prstGeom prst="rect">
            <a:avLst/>
          </a:prstGeom>
          <a:solidFill>
            <a:srgbClr val="FFFF00"/>
          </a:solidFill>
          <a:ln w="9360">
            <a:noFill/>
          </a:ln>
        </p:spPr>
      </p:sp>
      <p:sp>
        <p:nvSpPr>
          <p:cNvPr id="119" name="CustomShape 17"/>
          <p:cNvSpPr/>
          <p:nvPr/>
        </p:nvSpPr>
        <p:spPr>
          <a:xfrm>
            <a:off x="10124040" y="391680"/>
            <a:ext cx="9360" cy="9720"/>
          </a:xfrm>
          <a:prstGeom prst="rect">
            <a:avLst/>
          </a:prstGeom>
          <a:solidFill>
            <a:srgbClr val="000000"/>
          </a:solidFill>
          <a:ln w="9360">
            <a:noFill/>
          </a:ln>
        </p:spPr>
      </p:sp>
      <p:sp>
        <p:nvSpPr>
          <p:cNvPr id="121" name="CustomShape 19"/>
          <p:cNvSpPr/>
          <p:nvPr/>
        </p:nvSpPr>
        <p:spPr>
          <a:xfrm>
            <a:off x="10161480" y="363600"/>
            <a:ext cx="9360" cy="9720"/>
          </a:xfrm>
          <a:prstGeom prst="rect">
            <a:avLst/>
          </a:prstGeom>
          <a:solidFill>
            <a:srgbClr val="000000"/>
          </a:solidFill>
          <a:ln w="9360">
            <a:noFill/>
          </a:ln>
        </p:spPr>
      </p:sp>
      <p:sp>
        <p:nvSpPr>
          <p:cNvPr id="122" name="CustomShape 20"/>
          <p:cNvSpPr/>
          <p:nvPr/>
        </p:nvSpPr>
        <p:spPr>
          <a:xfrm>
            <a:off x="4361160" y="307800"/>
            <a:ext cx="2994480" cy="516960"/>
          </a:xfrm>
          <a:prstGeom prst="rect">
            <a:avLst/>
          </a:prstGeom>
          <a:noFill/>
          <a:ln w="9360">
            <a:noFill/>
          </a:ln>
        </p:spPr>
        <p:txBody>
          <a:bodyPr wrap="none" lIns="90000" tIns="45000" rIns="90000" bIns="45000"/>
          <a:lstStyle/>
          <a:p>
            <a:pPr>
              <a:lnSpc>
                <a:spcPct val="100000"/>
              </a:lnSpc>
            </a:pPr>
            <a:r>
              <a:rPr lang="en-US" sz="2400" b="1" dirty="0">
                <a:solidFill>
                  <a:srgbClr val="FFFFFF"/>
                </a:solidFill>
                <a:latin typeface="Arial"/>
              </a:rPr>
              <a:t> </a:t>
            </a:r>
            <a:endParaRPr dirty="0"/>
          </a:p>
        </p:txBody>
      </p:sp>
      <p:sp>
        <p:nvSpPr>
          <p:cNvPr id="41" name="CustomShape 2"/>
          <p:cNvSpPr/>
          <p:nvPr/>
        </p:nvSpPr>
        <p:spPr>
          <a:xfrm>
            <a:off x="0" y="0"/>
            <a:ext cx="12192000" cy="566280"/>
          </a:xfrm>
          <a:prstGeom prst="rect">
            <a:avLst/>
          </a:prstGeom>
          <a:solidFill>
            <a:schemeClr val="accent1">
              <a:lumMod val="75000"/>
            </a:schemeClr>
          </a:solidFill>
          <a:ln w="28440">
            <a:noFill/>
          </a:ln>
        </p:spPr>
      </p:sp>
      <p:sp>
        <p:nvSpPr>
          <p:cNvPr id="43" name="CustomShape 20"/>
          <p:cNvSpPr/>
          <p:nvPr/>
        </p:nvSpPr>
        <p:spPr>
          <a:xfrm>
            <a:off x="3505200" y="116632"/>
            <a:ext cx="5184576" cy="516960"/>
          </a:xfrm>
          <a:prstGeom prst="rect">
            <a:avLst/>
          </a:prstGeom>
          <a:noFill/>
          <a:ln w="9360">
            <a:noFill/>
          </a:ln>
        </p:spPr>
        <p:txBody>
          <a:bodyPr wrap="none" lIns="90000" tIns="45000" rIns="90000" bIns="45000"/>
          <a:lstStyle/>
          <a:p>
            <a:pPr algn="ctr">
              <a:lnSpc>
                <a:spcPct val="100000"/>
              </a:lnSpc>
            </a:pPr>
            <a:r>
              <a:rPr lang="en-US" sz="2400" dirty="0">
                <a:solidFill>
                  <a:srgbClr val="FF0000"/>
                </a:solidFill>
                <a:latin typeface="Calibri"/>
              </a:rPr>
              <a:t> </a:t>
            </a:r>
            <a:r>
              <a:rPr lang="en-US" sz="2800" b="1" u="sng" dirty="0">
                <a:solidFill>
                  <a:schemeClr val="accent5">
                    <a:lumMod val="20000"/>
                    <a:lumOff val="80000"/>
                  </a:schemeClr>
                </a:solidFill>
                <a:latin typeface="Arial Rounded MT Bold" pitchFamily="34" charset="0"/>
              </a:rPr>
              <a:t>APPROVED  WOMEN  HOSTEL  IN  J&amp; K</a:t>
            </a:r>
            <a:endParaRPr dirty="0">
              <a:solidFill>
                <a:schemeClr val="accent5">
                  <a:lumMod val="20000"/>
                  <a:lumOff val="80000"/>
                </a:schemeClr>
              </a:solidFill>
              <a:latin typeface="Arial Rounded MT Bold" pitchFamily="34" charset="0"/>
            </a:endParaRPr>
          </a:p>
        </p:txBody>
      </p:sp>
      <p:sp>
        <p:nvSpPr>
          <p:cNvPr id="2" name="Rectangle 1"/>
          <p:cNvSpPr/>
          <p:nvPr/>
        </p:nvSpPr>
        <p:spPr>
          <a:xfrm>
            <a:off x="1524001" y="1052737"/>
            <a:ext cx="9143639" cy="5078313"/>
          </a:xfrm>
          <a:prstGeom prst="rect">
            <a:avLst/>
          </a:prstGeom>
        </p:spPr>
        <p:txBody>
          <a:bodyPr wrap="square">
            <a:spAutoFit/>
          </a:bodyPr>
          <a:lstStyle/>
          <a:p>
            <a:r>
              <a:rPr lang="en-US" b="1" dirty="0">
                <a:solidFill>
                  <a:srgbClr val="000000"/>
                </a:solidFill>
              </a:rPr>
              <a:t>	</a:t>
            </a:r>
          </a:p>
          <a:p>
            <a:endParaRPr lang="en-US" b="1" dirty="0">
              <a:solidFill>
                <a:srgbClr val="000000"/>
              </a:solidFill>
            </a:endParaRPr>
          </a:p>
          <a:p>
            <a:endParaRPr lang="en-US" b="1" dirty="0">
              <a:solidFill>
                <a:srgbClr val="000000"/>
              </a:solidFill>
            </a:endParaRPr>
          </a:p>
          <a:p>
            <a:endParaRPr lang="en-US" b="1" dirty="0">
              <a:solidFill>
                <a:srgbClr val="002060"/>
              </a:solidFill>
            </a:endParaRPr>
          </a:p>
          <a:p>
            <a:endParaRPr lang="en-US" b="1" dirty="0">
              <a:solidFill>
                <a:srgbClr val="000000"/>
              </a:solidFill>
            </a:endParaRPr>
          </a:p>
          <a:p>
            <a:endParaRPr lang="en-US" b="1" dirty="0">
              <a:solidFill>
                <a:srgbClr val="000000"/>
              </a:solidFill>
            </a:endParaRPr>
          </a:p>
          <a:p>
            <a:endParaRPr lang="en-US" b="1" dirty="0">
              <a:solidFill>
                <a:srgbClr val="000000"/>
              </a:solidFill>
            </a:endParaRPr>
          </a:p>
          <a:p>
            <a:r>
              <a:rPr lang="en-US" b="1" dirty="0">
                <a:solidFill>
                  <a:srgbClr val="000000"/>
                </a:solidFill>
              </a:rPr>
              <a:t>	</a:t>
            </a:r>
            <a:endParaRPr lang="en-US" b="1" i="1" dirty="0">
              <a:solidFill>
                <a:srgbClr val="000066"/>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dirty="0"/>
          </a:p>
        </p:txBody>
      </p:sp>
      <p:pic>
        <p:nvPicPr>
          <p:cNvPr id="1026" name="Picture 2" descr="C:\Users\acer\Desktop\WhatsApp Image 2022-06-02 at 10.10.18 AM.jpeg"/>
          <p:cNvPicPr>
            <a:picLocks noChangeAspect="1" noChangeArrowheads="1"/>
          </p:cNvPicPr>
          <p:nvPr/>
        </p:nvPicPr>
        <p:blipFill rotWithShape="1">
          <a:blip r:embed="rId3">
            <a:extLst>
              <a:ext uri="{28A0092B-C50C-407E-A947-70E740481C1C}">
                <a14:useLocalDpi xmlns:a14="http://schemas.microsoft.com/office/drawing/2010/main" val="0"/>
              </a:ext>
            </a:extLst>
          </a:blip>
          <a:srcRect l="16240" t="4744" r="12687" b="2681"/>
          <a:stretch/>
        </p:blipFill>
        <p:spPr bwMode="auto">
          <a:xfrm>
            <a:off x="1953928" y="682912"/>
            <a:ext cx="8184511" cy="5947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413060"/>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stomShape 2">
            <a:extLst>
              <a:ext uri="{FF2B5EF4-FFF2-40B4-BE49-F238E27FC236}">
                <a16:creationId xmlns:a16="http://schemas.microsoft.com/office/drawing/2014/main" id="{6F90898E-D292-6005-C6DC-858ECD2821B7}"/>
              </a:ext>
            </a:extLst>
          </p:cNvPr>
          <p:cNvSpPr/>
          <p:nvPr/>
        </p:nvSpPr>
        <p:spPr>
          <a:xfrm>
            <a:off x="0" y="0"/>
            <a:ext cx="12192000" cy="566280"/>
          </a:xfrm>
          <a:prstGeom prst="rect">
            <a:avLst/>
          </a:prstGeom>
          <a:solidFill>
            <a:schemeClr val="accent1">
              <a:lumMod val="75000"/>
            </a:schemeClr>
          </a:solidFill>
          <a:ln w="28440">
            <a:noFill/>
          </a:ln>
        </p:spPr>
      </p:sp>
      <p:sp>
        <p:nvSpPr>
          <p:cNvPr id="112" name="CustomShape 10"/>
          <p:cNvSpPr/>
          <p:nvPr/>
        </p:nvSpPr>
        <p:spPr>
          <a:xfrm>
            <a:off x="10182360" y="354240"/>
            <a:ext cx="9360" cy="9720"/>
          </a:xfrm>
          <a:prstGeom prst="rect">
            <a:avLst/>
          </a:prstGeom>
          <a:solidFill>
            <a:srgbClr val="FFFF00"/>
          </a:solidFill>
          <a:ln w="9360">
            <a:noFill/>
          </a:ln>
        </p:spPr>
      </p:sp>
      <p:sp>
        <p:nvSpPr>
          <p:cNvPr id="113" name="CustomShape 11"/>
          <p:cNvSpPr/>
          <p:nvPr/>
        </p:nvSpPr>
        <p:spPr>
          <a:xfrm>
            <a:off x="10166520" y="365760"/>
            <a:ext cx="7920" cy="8280"/>
          </a:xfrm>
          <a:prstGeom prst="rect">
            <a:avLst/>
          </a:prstGeom>
          <a:solidFill>
            <a:srgbClr val="FFFF00"/>
          </a:solidFill>
          <a:ln w="9360">
            <a:noFill/>
          </a:ln>
        </p:spPr>
      </p:sp>
      <p:sp>
        <p:nvSpPr>
          <p:cNvPr id="114" name="CustomShape 12"/>
          <p:cNvSpPr/>
          <p:nvPr/>
        </p:nvSpPr>
        <p:spPr>
          <a:xfrm>
            <a:off x="10147800" y="382320"/>
            <a:ext cx="7920" cy="8280"/>
          </a:xfrm>
          <a:prstGeom prst="rect">
            <a:avLst/>
          </a:prstGeom>
          <a:solidFill>
            <a:srgbClr val="FFFF00"/>
          </a:solidFill>
          <a:ln w="9360">
            <a:noFill/>
          </a:ln>
        </p:spPr>
      </p:sp>
      <p:sp>
        <p:nvSpPr>
          <p:cNvPr id="115" name="CustomShape 13"/>
          <p:cNvSpPr/>
          <p:nvPr/>
        </p:nvSpPr>
        <p:spPr>
          <a:xfrm>
            <a:off x="10130520" y="396360"/>
            <a:ext cx="7920" cy="8280"/>
          </a:xfrm>
          <a:prstGeom prst="rect">
            <a:avLst/>
          </a:prstGeom>
          <a:solidFill>
            <a:srgbClr val="FFFF00"/>
          </a:solidFill>
          <a:ln w="9360">
            <a:noFill/>
          </a:ln>
        </p:spPr>
      </p:sp>
      <p:sp>
        <p:nvSpPr>
          <p:cNvPr id="119" name="CustomShape 17"/>
          <p:cNvSpPr/>
          <p:nvPr/>
        </p:nvSpPr>
        <p:spPr>
          <a:xfrm>
            <a:off x="10124040" y="391680"/>
            <a:ext cx="9360" cy="9720"/>
          </a:xfrm>
          <a:prstGeom prst="rect">
            <a:avLst/>
          </a:prstGeom>
          <a:solidFill>
            <a:srgbClr val="000000"/>
          </a:solidFill>
          <a:ln w="9360">
            <a:noFill/>
          </a:ln>
        </p:spPr>
      </p:sp>
      <p:sp>
        <p:nvSpPr>
          <p:cNvPr id="121" name="CustomShape 19"/>
          <p:cNvSpPr/>
          <p:nvPr/>
        </p:nvSpPr>
        <p:spPr>
          <a:xfrm>
            <a:off x="10161480" y="363600"/>
            <a:ext cx="9360" cy="9720"/>
          </a:xfrm>
          <a:prstGeom prst="rect">
            <a:avLst/>
          </a:prstGeom>
          <a:solidFill>
            <a:srgbClr val="000000"/>
          </a:solidFill>
          <a:ln w="9360">
            <a:noFill/>
          </a:ln>
        </p:spPr>
      </p:sp>
      <p:sp>
        <p:nvSpPr>
          <p:cNvPr id="122" name="CustomShape 20"/>
          <p:cNvSpPr/>
          <p:nvPr/>
        </p:nvSpPr>
        <p:spPr>
          <a:xfrm>
            <a:off x="4361160" y="307800"/>
            <a:ext cx="2994480" cy="516960"/>
          </a:xfrm>
          <a:prstGeom prst="rect">
            <a:avLst/>
          </a:prstGeom>
          <a:noFill/>
          <a:ln w="9360">
            <a:noFill/>
          </a:ln>
        </p:spPr>
        <p:txBody>
          <a:bodyPr wrap="none" lIns="90000" tIns="45000" rIns="90000" bIns="45000"/>
          <a:lstStyle/>
          <a:p>
            <a:pPr>
              <a:lnSpc>
                <a:spcPct val="100000"/>
              </a:lnSpc>
            </a:pPr>
            <a:r>
              <a:rPr lang="en-US" sz="2400" b="1" dirty="0">
                <a:solidFill>
                  <a:srgbClr val="FFFFFF"/>
                </a:solidFill>
                <a:latin typeface="Arial"/>
              </a:rPr>
              <a:t> </a:t>
            </a:r>
            <a:endParaRPr dirty="0"/>
          </a:p>
        </p:txBody>
      </p:sp>
      <p:sp>
        <p:nvSpPr>
          <p:cNvPr id="43" name="CustomShape 20"/>
          <p:cNvSpPr/>
          <p:nvPr/>
        </p:nvSpPr>
        <p:spPr>
          <a:xfrm>
            <a:off x="3505200" y="116632"/>
            <a:ext cx="5184576" cy="516960"/>
          </a:xfrm>
          <a:prstGeom prst="rect">
            <a:avLst/>
          </a:prstGeom>
          <a:noFill/>
          <a:ln w="9360">
            <a:noFill/>
          </a:ln>
        </p:spPr>
        <p:txBody>
          <a:bodyPr wrap="none" lIns="90000" tIns="45000" rIns="90000" bIns="45000"/>
          <a:lstStyle/>
          <a:p>
            <a:pPr algn="ctr">
              <a:lnSpc>
                <a:spcPct val="100000"/>
              </a:lnSpc>
            </a:pPr>
            <a:r>
              <a:rPr lang="en-US" sz="2400" dirty="0">
                <a:solidFill>
                  <a:srgbClr val="FF0000"/>
                </a:solidFill>
                <a:latin typeface="Calibri"/>
              </a:rPr>
              <a:t> </a:t>
            </a:r>
            <a:r>
              <a:rPr lang="en-US" sz="2800" b="1" u="sng" dirty="0">
                <a:solidFill>
                  <a:schemeClr val="accent5">
                    <a:lumMod val="20000"/>
                    <a:lumOff val="80000"/>
                  </a:schemeClr>
                </a:solidFill>
                <a:latin typeface="Arial Rounded MT Bold" pitchFamily="34" charset="0"/>
              </a:rPr>
              <a:t>APPROVED  WOMEN  HOSTEL  IN  J&amp; K</a:t>
            </a:r>
            <a:endParaRPr dirty="0">
              <a:solidFill>
                <a:schemeClr val="accent5">
                  <a:lumMod val="20000"/>
                  <a:lumOff val="80000"/>
                </a:schemeClr>
              </a:solidFill>
              <a:latin typeface="Arial Rounded MT Bold" pitchFamily="34" charset="0"/>
            </a:endParaRPr>
          </a:p>
        </p:txBody>
      </p:sp>
      <p:sp>
        <p:nvSpPr>
          <p:cNvPr id="2" name="Rectangle 1"/>
          <p:cNvSpPr/>
          <p:nvPr/>
        </p:nvSpPr>
        <p:spPr>
          <a:xfrm>
            <a:off x="1524001" y="1052737"/>
            <a:ext cx="9143639" cy="5078313"/>
          </a:xfrm>
          <a:prstGeom prst="rect">
            <a:avLst/>
          </a:prstGeom>
        </p:spPr>
        <p:txBody>
          <a:bodyPr wrap="square">
            <a:spAutoFit/>
          </a:bodyPr>
          <a:lstStyle/>
          <a:p>
            <a:r>
              <a:rPr lang="en-US" b="1" dirty="0">
                <a:solidFill>
                  <a:srgbClr val="000000"/>
                </a:solidFill>
              </a:rPr>
              <a:t>	</a:t>
            </a:r>
          </a:p>
          <a:p>
            <a:endParaRPr lang="en-US" b="1" dirty="0">
              <a:solidFill>
                <a:srgbClr val="000000"/>
              </a:solidFill>
            </a:endParaRPr>
          </a:p>
          <a:p>
            <a:endParaRPr lang="en-US" b="1" dirty="0">
              <a:solidFill>
                <a:srgbClr val="000000"/>
              </a:solidFill>
            </a:endParaRPr>
          </a:p>
          <a:p>
            <a:endParaRPr lang="en-US" b="1" dirty="0">
              <a:solidFill>
                <a:srgbClr val="002060"/>
              </a:solidFill>
            </a:endParaRPr>
          </a:p>
          <a:p>
            <a:endParaRPr lang="en-US" b="1" dirty="0">
              <a:solidFill>
                <a:srgbClr val="000000"/>
              </a:solidFill>
            </a:endParaRPr>
          </a:p>
          <a:p>
            <a:endParaRPr lang="en-US" b="1" dirty="0">
              <a:solidFill>
                <a:srgbClr val="000000"/>
              </a:solidFill>
            </a:endParaRPr>
          </a:p>
          <a:p>
            <a:endParaRPr lang="en-US" b="1" dirty="0">
              <a:solidFill>
                <a:srgbClr val="000000"/>
              </a:solidFill>
            </a:endParaRPr>
          </a:p>
          <a:p>
            <a:r>
              <a:rPr lang="en-US" b="1" dirty="0">
                <a:solidFill>
                  <a:srgbClr val="000000"/>
                </a:solidFill>
              </a:rPr>
              <a:t>	</a:t>
            </a:r>
            <a:endParaRPr lang="en-US" b="1" i="1" dirty="0">
              <a:solidFill>
                <a:srgbClr val="000066"/>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b="1" i="1" dirty="0">
              <a:solidFill>
                <a:srgbClr val="000000"/>
              </a:solidFill>
            </a:endParaRPr>
          </a:p>
          <a:p>
            <a:endParaRPr lang="en-US" dirty="0"/>
          </a:p>
        </p:txBody>
      </p:sp>
      <p:pic>
        <p:nvPicPr>
          <p:cNvPr id="2050" name="Picture 2" descr="C:\Users\acer\Desktop\WhatsApp Image 2022-06-02 at 10.10.19 AM(1).jpeg"/>
          <p:cNvPicPr>
            <a:picLocks noChangeAspect="1" noChangeArrowheads="1"/>
          </p:cNvPicPr>
          <p:nvPr/>
        </p:nvPicPr>
        <p:blipFill rotWithShape="1">
          <a:blip r:embed="rId3">
            <a:extLst>
              <a:ext uri="{28A0092B-C50C-407E-A947-70E740481C1C}">
                <a14:useLocalDpi xmlns:a14="http://schemas.microsoft.com/office/drawing/2010/main" val="0"/>
              </a:ext>
            </a:extLst>
          </a:blip>
          <a:srcRect l="17150" t="3053" r="14478" b="6116"/>
          <a:stretch/>
        </p:blipFill>
        <p:spPr bwMode="auto">
          <a:xfrm>
            <a:off x="1764909" y="682912"/>
            <a:ext cx="8642571" cy="6014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716084"/>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5C4F-7D47-66C0-0905-FF12C421D41F}"/>
              </a:ext>
            </a:extLst>
          </p:cNvPr>
          <p:cNvSpPr>
            <a:spLocks noGrp="1"/>
          </p:cNvSpPr>
          <p:nvPr>
            <p:ph type="title"/>
          </p:nvPr>
        </p:nvSpPr>
        <p:spPr>
          <a:xfrm>
            <a:off x="0" y="1388137"/>
            <a:ext cx="3391218" cy="4601183"/>
          </a:xfrm>
        </p:spPr>
        <p:txBody>
          <a:bodyPr>
            <a:noAutofit/>
          </a:bodyPr>
          <a:lstStyle/>
          <a:p>
            <a:pPr marL="285750" indent="-285750"/>
            <a:r>
              <a:rPr lang="en-US" sz="1600" b="1" dirty="0">
                <a:solidFill>
                  <a:schemeClr val="tx1"/>
                </a:solidFill>
              </a:rPr>
              <a:t>            </a:t>
            </a:r>
            <a:r>
              <a:rPr lang="en-US" sz="1600" b="1" u="sng" dirty="0">
                <a:solidFill>
                  <a:schemeClr val="tx1"/>
                </a:solidFill>
              </a:rPr>
              <a:t>SCHEME-</a:t>
            </a:r>
            <a:br>
              <a:rPr lang="en-US" sz="1600" b="1" dirty="0">
                <a:solidFill>
                  <a:schemeClr val="tx1"/>
                </a:solidFill>
              </a:rPr>
            </a:br>
            <a:r>
              <a:rPr lang="en-US" sz="1600" b="1" dirty="0">
                <a:solidFill>
                  <a:schemeClr val="tx1"/>
                </a:solidFill>
              </a:rPr>
              <a:t>  </a:t>
            </a:r>
            <a:r>
              <a:rPr lang="en-US" sz="1600" dirty="0">
                <a:solidFill>
                  <a:schemeClr val="tx1"/>
                </a:solidFill>
              </a:rPr>
              <a:t>TERM LOAN SCHEME </a:t>
            </a:r>
            <a:r>
              <a:rPr lang="en-US" sz="1600" b="1" dirty="0">
                <a:solidFill>
                  <a:schemeClr val="tx1"/>
                </a:solidFill>
              </a:rPr>
              <a:t>	</a:t>
            </a:r>
            <a:br>
              <a:rPr lang="en-US" sz="1600" b="1" dirty="0">
                <a:solidFill>
                  <a:schemeClr val="tx1"/>
                </a:solidFill>
              </a:rPr>
            </a:br>
            <a:r>
              <a:rPr lang="en-US" sz="1600" b="1" dirty="0">
                <a:solidFill>
                  <a:schemeClr val="tx1"/>
                </a:solidFill>
              </a:rPr>
              <a:t>		   </a:t>
            </a:r>
            <a:br>
              <a:rPr lang="en-US" sz="1600" b="1" dirty="0">
                <a:solidFill>
                  <a:schemeClr val="tx1"/>
                </a:solidFill>
              </a:rPr>
            </a:br>
            <a:r>
              <a:rPr lang="en-US" sz="1600" b="1" dirty="0">
                <a:solidFill>
                  <a:schemeClr val="tx1"/>
                </a:solidFill>
              </a:rPr>
              <a:t> </a:t>
            </a:r>
            <a:r>
              <a:rPr lang="en-US" sz="1600" b="1" u="sng" dirty="0">
                <a:solidFill>
                  <a:schemeClr val="tx1"/>
                </a:solidFill>
              </a:rPr>
              <a:t>BENEFICIARIES-</a:t>
            </a:r>
            <a:r>
              <a:rPr lang="en-US" sz="1600" b="1" dirty="0">
                <a:solidFill>
                  <a:schemeClr val="tx1"/>
                </a:solidFill>
              </a:rPr>
              <a:t> </a:t>
            </a:r>
            <a:br>
              <a:rPr lang="en-US" sz="1600" b="1" dirty="0">
                <a:solidFill>
                  <a:schemeClr val="tx1"/>
                </a:solidFill>
              </a:rPr>
            </a:br>
            <a:r>
              <a:rPr lang="en-US" sz="1600" b="1" dirty="0">
                <a:solidFill>
                  <a:schemeClr val="tx1"/>
                </a:solidFill>
              </a:rPr>
              <a:t> </a:t>
            </a:r>
            <a:r>
              <a:rPr lang="en-US" sz="1600" dirty="0">
                <a:solidFill>
                  <a:schemeClr val="tx1"/>
                </a:solidFill>
              </a:rPr>
              <a:t>WOMEN OF J &amp; K (UT)</a:t>
            </a:r>
            <a:br>
              <a:rPr lang="en-US" sz="1600" dirty="0">
                <a:solidFill>
                  <a:schemeClr val="tx1"/>
                </a:solidFill>
              </a:rPr>
            </a:br>
            <a:br>
              <a:rPr lang="en-US" sz="1600" dirty="0">
                <a:solidFill>
                  <a:schemeClr val="tx1"/>
                </a:solidFill>
              </a:rPr>
            </a:br>
            <a:r>
              <a:rPr lang="en-US" sz="1600" dirty="0">
                <a:solidFill>
                  <a:schemeClr val="tx1"/>
                </a:solidFill>
              </a:rPr>
              <a:t> FUNDING BY-</a:t>
            </a:r>
            <a:br>
              <a:rPr lang="en-US" sz="1600" dirty="0">
                <a:solidFill>
                  <a:schemeClr val="tx1"/>
                </a:solidFill>
              </a:rPr>
            </a:br>
            <a:r>
              <a:rPr lang="en-US" sz="1600" dirty="0">
                <a:solidFill>
                  <a:schemeClr val="tx1"/>
                </a:solidFill>
              </a:rPr>
              <a:t> WOMEN’S DEVELOPMENT CORPORATION.</a:t>
            </a:r>
            <a:br>
              <a:rPr lang="en-US" sz="1600" b="1" dirty="0">
                <a:solidFill>
                  <a:schemeClr val="tx1"/>
                </a:solidFill>
              </a:rPr>
            </a:br>
            <a:br>
              <a:rPr lang="en-US" sz="1600" b="1" dirty="0">
                <a:solidFill>
                  <a:schemeClr val="tx1"/>
                </a:solidFill>
              </a:rPr>
            </a:br>
            <a:r>
              <a:rPr lang="en-US" sz="1600" b="1">
                <a:solidFill>
                  <a:schemeClr val="tx1"/>
                </a:solidFill>
              </a:rPr>
              <a:t> </a:t>
            </a:r>
            <a:r>
              <a:rPr lang="en-IN" sz="1600" b="1" u="sng">
                <a:solidFill>
                  <a:schemeClr val="tx1"/>
                </a:solidFill>
              </a:rPr>
              <a:t>ELIGIBILITY-</a:t>
            </a:r>
            <a:br>
              <a:rPr lang="en-US" sz="1600" b="1" dirty="0">
                <a:solidFill>
                  <a:schemeClr val="tx1"/>
                </a:solidFill>
              </a:rPr>
            </a:br>
            <a:br>
              <a:rPr lang="en-US" sz="1600" b="1" dirty="0">
                <a:solidFill>
                  <a:schemeClr val="tx1"/>
                </a:solidFill>
              </a:rPr>
            </a:br>
            <a:r>
              <a:rPr lang="en-US" sz="1600" dirty="0">
                <a:solidFill>
                  <a:schemeClr val="tx1"/>
                </a:solidFill>
              </a:rPr>
              <a:t> SKILLED  FOR ANY  LOCAL CRAFT WHICH IS VIABLE.</a:t>
            </a:r>
            <a:br>
              <a:rPr lang="en-US" sz="1600" dirty="0">
                <a:solidFill>
                  <a:schemeClr val="tx1"/>
                </a:solidFill>
              </a:rPr>
            </a:br>
            <a:br>
              <a:rPr lang="en-US" sz="1600" dirty="0">
                <a:solidFill>
                  <a:schemeClr val="tx1"/>
                </a:solidFill>
              </a:rPr>
            </a:br>
            <a:r>
              <a:rPr lang="en-US" sz="1600" dirty="0">
                <a:solidFill>
                  <a:schemeClr val="tx1"/>
                </a:solidFill>
              </a:rPr>
              <a:t>  18 TO 45 YRS AGE GROUP.</a:t>
            </a:r>
            <a:br>
              <a:rPr lang="en-US" sz="1600" dirty="0">
                <a:solidFill>
                  <a:schemeClr val="tx1"/>
                </a:solidFill>
              </a:rPr>
            </a:br>
            <a:br>
              <a:rPr lang="en-US" sz="1600" dirty="0">
                <a:solidFill>
                  <a:schemeClr val="tx1"/>
                </a:solidFill>
              </a:rPr>
            </a:br>
            <a:r>
              <a:rPr lang="en-US" sz="1600" dirty="0">
                <a:solidFill>
                  <a:schemeClr val="tx1"/>
                </a:solidFill>
              </a:rPr>
              <a:t> PERMANENT RESIDENT OF J &amp; K (UT).</a:t>
            </a:r>
            <a:br>
              <a:rPr lang="en-US" sz="1600" dirty="0">
                <a:solidFill>
                  <a:schemeClr val="tx1"/>
                </a:solidFill>
              </a:rPr>
            </a:br>
            <a:br>
              <a:rPr lang="en-US" sz="1600" dirty="0">
                <a:solidFill>
                  <a:schemeClr val="tx1"/>
                </a:solidFill>
              </a:rPr>
            </a:br>
            <a:r>
              <a:rPr lang="en-US" sz="1600" dirty="0">
                <a:solidFill>
                  <a:schemeClr val="tx1"/>
                </a:solidFill>
              </a:rPr>
              <a:t> ANNUAL FAMILY INCOME  - RS 1,20,000/-( FOR URBAN AREA), </a:t>
            </a:r>
            <a:br>
              <a:rPr lang="en-US" sz="1600" dirty="0">
                <a:solidFill>
                  <a:schemeClr val="tx1"/>
                </a:solidFill>
              </a:rPr>
            </a:br>
            <a:r>
              <a:rPr lang="en-US" sz="1600" dirty="0">
                <a:solidFill>
                  <a:schemeClr val="tx1"/>
                </a:solidFill>
              </a:rPr>
              <a:t>RS 98,000 (FOR RURAL AREA).</a:t>
            </a:r>
            <a:br>
              <a:rPr lang="en-US" sz="1600" b="1" dirty="0">
                <a:solidFill>
                  <a:schemeClr val="tx1"/>
                </a:solidFill>
              </a:rPr>
            </a:br>
            <a:br>
              <a:rPr lang="en-US" sz="1600" b="1" dirty="0">
                <a:solidFill>
                  <a:schemeClr val="tx1"/>
                </a:solidFill>
              </a:rPr>
            </a:br>
            <a:r>
              <a:rPr lang="en-US" sz="1600" b="1" dirty="0">
                <a:solidFill>
                  <a:schemeClr val="tx1"/>
                </a:solidFill>
              </a:rPr>
              <a:t> </a:t>
            </a:r>
            <a:br>
              <a:rPr lang="en-US" sz="1600" b="1" dirty="0">
                <a:solidFill>
                  <a:schemeClr val="tx1"/>
                </a:solidFill>
              </a:rPr>
            </a:br>
            <a:endParaRPr lang="en-IN" sz="1600" dirty="0">
              <a:solidFill>
                <a:schemeClr val="tx1"/>
              </a:solidFill>
            </a:endParaRPr>
          </a:p>
        </p:txBody>
      </p:sp>
      <p:sp>
        <p:nvSpPr>
          <p:cNvPr id="7" name="Content Placeholder 6">
            <a:extLst>
              <a:ext uri="{FF2B5EF4-FFF2-40B4-BE49-F238E27FC236}">
                <a16:creationId xmlns:a16="http://schemas.microsoft.com/office/drawing/2014/main" id="{81E98BA9-F29A-7D07-626E-87D261B6B4BB}"/>
              </a:ext>
            </a:extLst>
          </p:cNvPr>
          <p:cNvSpPr txBox="1">
            <a:spLocks noGrp="1"/>
          </p:cNvSpPr>
          <p:nvPr>
            <p:ph sz="half" idx="1"/>
          </p:nvPr>
        </p:nvSpPr>
        <p:spPr>
          <a:xfrm>
            <a:off x="3867150" y="2361017"/>
            <a:ext cx="7425690" cy="2135969"/>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endParaRPr lang="en-US" sz="1600" b="1" u="sng" dirty="0">
              <a:solidFill>
                <a:schemeClr val="tx1"/>
              </a:solidFill>
            </a:endParaRPr>
          </a:p>
          <a:p>
            <a:pPr>
              <a:buClrTx/>
              <a:buFont typeface="Wingdings" panose="05000000000000000000" pitchFamily="2" charset="2"/>
              <a:buChar char="Ø"/>
            </a:pPr>
            <a:r>
              <a:rPr lang="en-US" sz="1600" b="1" u="sng" dirty="0">
                <a:solidFill>
                  <a:schemeClr val="tx1"/>
                </a:solidFill>
              </a:rPr>
              <a:t>STEP I- REGISTRATION ON  OFFICIAL WEBSITE  https://www.jkwdc.com</a:t>
            </a:r>
          </a:p>
          <a:p>
            <a:pPr>
              <a:buClrTx/>
              <a:buFont typeface="Wingdings" panose="05000000000000000000" pitchFamily="2" charset="2"/>
              <a:buChar char="Ø"/>
            </a:pPr>
            <a:endParaRPr lang="en-US" sz="1600" b="1" u="sng" dirty="0">
              <a:solidFill>
                <a:schemeClr val="tx1"/>
              </a:solidFill>
            </a:endParaRPr>
          </a:p>
          <a:p>
            <a:pPr>
              <a:buClrTx/>
              <a:buFont typeface="Wingdings" panose="05000000000000000000" pitchFamily="2" charset="2"/>
              <a:buChar char="Ø"/>
            </a:pPr>
            <a:r>
              <a:rPr lang="en-US" sz="1600" b="1" u="sng" dirty="0">
                <a:solidFill>
                  <a:schemeClr val="tx1"/>
                </a:solidFill>
              </a:rPr>
              <a:t> STEP 2 - TWO ROUNDS SCREENING BASED ON APPLICATION.</a:t>
            </a:r>
          </a:p>
          <a:p>
            <a:pPr marL="285750" indent="-285750">
              <a:buFont typeface="Wingdings" pitchFamily="2" charset="2"/>
              <a:buChar char="Ø"/>
            </a:pPr>
            <a:endParaRPr lang="en-US" sz="1400" dirty="0"/>
          </a:p>
          <a:p>
            <a:endParaRPr lang="en-IN" sz="1400" dirty="0"/>
          </a:p>
        </p:txBody>
      </p:sp>
      <p:sp>
        <p:nvSpPr>
          <p:cNvPr id="6" name="TextBox 5">
            <a:extLst>
              <a:ext uri="{FF2B5EF4-FFF2-40B4-BE49-F238E27FC236}">
                <a16:creationId xmlns:a16="http://schemas.microsoft.com/office/drawing/2014/main" id="{2ECB5622-E265-FAA3-6895-790025DB6BFC}"/>
              </a:ext>
            </a:extLst>
          </p:cNvPr>
          <p:cNvSpPr txBox="1"/>
          <p:nvPr/>
        </p:nvSpPr>
        <p:spPr>
          <a:xfrm>
            <a:off x="3620970" y="0"/>
            <a:ext cx="6097604"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CENTRAL  GOVT  SCHEME</a:t>
            </a:r>
            <a:endParaRPr lang="en-IN" sz="2800" dirty="0">
              <a:solidFill>
                <a:schemeClr val="accent5">
                  <a:lumMod val="50000"/>
                </a:schemeClr>
              </a:solidFill>
            </a:endParaRPr>
          </a:p>
        </p:txBody>
      </p:sp>
    </p:spTree>
    <p:extLst>
      <p:ext uri="{BB962C8B-B14F-4D97-AF65-F5344CB8AC3E}">
        <p14:creationId xmlns:p14="http://schemas.microsoft.com/office/powerpoint/2010/main" val="16509851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750"/>
                                        <p:tgtEl>
                                          <p:spTgt spid="7">
                                            <p:txEl>
                                              <p:pRg st="1" end="1"/>
                                            </p:txEl>
                                          </p:spTgt>
                                        </p:tgtEl>
                                      </p:cBhvr>
                                    </p:animEffect>
                                    <p:anim calcmode="lin" valueType="num">
                                      <p:cBhvr>
                                        <p:cTn id="8" dur="75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750" fill="hold"/>
                                        <p:tgtEl>
                                          <p:spTgt spid="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750"/>
                                        <p:tgtEl>
                                          <p:spTgt spid="7">
                                            <p:txEl>
                                              <p:pRg st="3" end="3"/>
                                            </p:txEl>
                                          </p:spTgt>
                                        </p:tgtEl>
                                      </p:cBhvr>
                                    </p:animEffect>
                                    <p:anim calcmode="lin" valueType="num">
                                      <p:cBhvr>
                                        <p:cTn id="13" dur="75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4" dur="75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1EC8C-CA6E-415C-C66D-AEF61A1B21A7}"/>
              </a:ext>
            </a:extLst>
          </p:cNvPr>
          <p:cNvSpPr>
            <a:spLocks noGrp="1"/>
          </p:cNvSpPr>
          <p:nvPr>
            <p:ph type="title"/>
          </p:nvPr>
        </p:nvSpPr>
        <p:spPr>
          <a:xfrm>
            <a:off x="114300" y="1250837"/>
            <a:ext cx="3187700" cy="4601183"/>
          </a:xfrm>
        </p:spPr>
        <p:txBody>
          <a:bodyPr>
            <a:noAutofit/>
          </a:bodyPr>
          <a:lstStyle/>
          <a:p>
            <a:pPr marL="285750" indent="-285750"/>
            <a:r>
              <a:rPr lang="en-US" sz="1400" b="1" dirty="0">
                <a:solidFill>
                  <a:schemeClr val="tx1"/>
                </a:solidFill>
              </a:rPr>
              <a:t> </a:t>
            </a:r>
            <a:r>
              <a:rPr lang="en-US" sz="1400" b="1" u="sng" dirty="0">
                <a:solidFill>
                  <a:schemeClr val="tx1"/>
                </a:solidFill>
              </a:rPr>
              <a:t>SCHEME</a:t>
            </a:r>
            <a:r>
              <a:rPr lang="en-US" sz="1400" b="1" dirty="0">
                <a:solidFill>
                  <a:schemeClr val="tx1"/>
                </a:solidFill>
              </a:rPr>
              <a:t> -  </a:t>
            </a:r>
            <a:r>
              <a:rPr lang="en-US" sz="1400" dirty="0">
                <a:solidFill>
                  <a:schemeClr val="tx1"/>
                </a:solidFill>
              </a:rPr>
              <a:t>VIRASAT  TERM LOAN SCHEME</a:t>
            </a:r>
            <a:br>
              <a:rPr lang="en-US" sz="1400" dirty="0">
                <a:solidFill>
                  <a:schemeClr val="tx1"/>
                </a:solidFill>
              </a:rPr>
            </a:br>
            <a:r>
              <a:rPr lang="en-US" sz="1400" b="1" dirty="0">
                <a:solidFill>
                  <a:schemeClr val="tx1"/>
                </a:solidFill>
              </a:rPr>
              <a:t>		   </a:t>
            </a:r>
            <a:br>
              <a:rPr lang="en-US" sz="1400" b="1" dirty="0">
                <a:solidFill>
                  <a:schemeClr val="tx1"/>
                </a:solidFill>
              </a:rPr>
            </a:br>
            <a:r>
              <a:rPr lang="en-US" sz="1400" b="1">
                <a:solidFill>
                  <a:schemeClr val="tx1"/>
                </a:solidFill>
              </a:rPr>
              <a:t> </a:t>
            </a:r>
            <a:r>
              <a:rPr lang="en-US" sz="1400" b="1" u="sng">
                <a:solidFill>
                  <a:schemeClr val="tx1"/>
                </a:solidFill>
              </a:rPr>
              <a:t>BENEFICIARIES</a:t>
            </a:r>
            <a:r>
              <a:rPr lang="en-US" sz="1400" b="1">
                <a:solidFill>
                  <a:schemeClr val="tx1"/>
                </a:solidFill>
              </a:rPr>
              <a:t>-  </a:t>
            </a:r>
            <a:br>
              <a:rPr lang="en-IN" sz="1400" b="1">
                <a:solidFill>
                  <a:schemeClr val="tx1"/>
                </a:solidFill>
              </a:rPr>
            </a:br>
            <a:r>
              <a:rPr lang="en-US" sz="1400">
                <a:solidFill>
                  <a:schemeClr val="tx1"/>
                </a:solidFill>
              </a:rPr>
              <a:t>WOMEN </a:t>
            </a:r>
            <a:r>
              <a:rPr lang="en-US" sz="1400" dirty="0">
                <a:solidFill>
                  <a:schemeClr val="tx1"/>
                </a:solidFill>
              </a:rPr>
              <a:t>OF J &amp; K (UT)</a:t>
            </a:r>
            <a:br>
              <a:rPr lang="en-US" sz="1400" b="1" dirty="0">
                <a:solidFill>
                  <a:schemeClr val="tx1"/>
                </a:solidFill>
              </a:rPr>
            </a:br>
            <a:br>
              <a:rPr lang="en-US" sz="1400" b="1" dirty="0">
                <a:solidFill>
                  <a:schemeClr val="tx1"/>
                </a:solidFill>
              </a:rPr>
            </a:br>
            <a:r>
              <a:rPr lang="en-US" sz="1400" b="1">
                <a:solidFill>
                  <a:schemeClr val="tx1"/>
                </a:solidFill>
              </a:rPr>
              <a:t> </a:t>
            </a:r>
            <a:r>
              <a:rPr lang="en-US" sz="1400" b="1" u="sng">
                <a:solidFill>
                  <a:schemeClr val="tx1"/>
                </a:solidFill>
              </a:rPr>
              <a:t>PURPOSE</a:t>
            </a:r>
            <a:r>
              <a:rPr lang="en-US" sz="1400" b="1">
                <a:solidFill>
                  <a:schemeClr val="tx1"/>
                </a:solidFill>
              </a:rPr>
              <a:t>- </a:t>
            </a:r>
            <a:br>
              <a:rPr lang="en-IN" sz="1400" b="1">
                <a:solidFill>
                  <a:schemeClr val="tx1"/>
                </a:solidFill>
              </a:rPr>
            </a:br>
            <a:r>
              <a:rPr lang="en-US" sz="1400" b="1">
                <a:solidFill>
                  <a:schemeClr val="tx1"/>
                </a:solidFill>
              </a:rPr>
              <a:t> </a:t>
            </a:r>
            <a:r>
              <a:rPr lang="en-US" sz="1400" dirty="0">
                <a:solidFill>
                  <a:schemeClr val="tx1"/>
                </a:solidFill>
              </a:rPr>
              <a:t>FOR PURCHASE OF EQUIPMENT/TOOLS/MACHINERY.</a:t>
            </a:r>
            <a:br>
              <a:rPr lang="en-US" sz="1400" dirty="0">
                <a:solidFill>
                  <a:schemeClr val="tx1"/>
                </a:solidFill>
              </a:rPr>
            </a:br>
            <a:br>
              <a:rPr lang="en-US" sz="1400" u="sng" dirty="0">
                <a:solidFill>
                  <a:schemeClr val="tx1"/>
                </a:solidFill>
              </a:rPr>
            </a:br>
            <a:r>
              <a:rPr lang="en-US" sz="1400" u="sng" dirty="0">
                <a:solidFill>
                  <a:schemeClr val="tx1"/>
                </a:solidFill>
              </a:rPr>
              <a:t> </a:t>
            </a:r>
            <a:r>
              <a:rPr lang="en-US" sz="1400" b="1" u="sng">
                <a:solidFill>
                  <a:schemeClr val="tx1"/>
                </a:solidFill>
              </a:rPr>
              <a:t>FUNDING BY</a:t>
            </a:r>
            <a:r>
              <a:rPr lang="en-US" sz="1400">
                <a:solidFill>
                  <a:schemeClr val="tx1"/>
                </a:solidFill>
              </a:rPr>
              <a:t>-</a:t>
            </a:r>
            <a:br>
              <a:rPr lang="en-IN" sz="1400">
                <a:solidFill>
                  <a:schemeClr val="tx1"/>
                </a:solidFill>
              </a:rPr>
            </a:br>
            <a:r>
              <a:rPr lang="en-US" sz="1400">
                <a:solidFill>
                  <a:schemeClr val="tx1"/>
                </a:solidFill>
              </a:rPr>
              <a:t> </a:t>
            </a:r>
            <a:r>
              <a:rPr lang="en-US" sz="1400" dirty="0">
                <a:solidFill>
                  <a:schemeClr val="tx1"/>
                </a:solidFill>
              </a:rPr>
              <a:t>WOMEN’S DEVELOPMENT CORPORATION.</a:t>
            </a:r>
            <a:br>
              <a:rPr lang="en-US" sz="1400" b="1" dirty="0">
                <a:solidFill>
                  <a:schemeClr val="tx1"/>
                </a:solidFill>
              </a:rPr>
            </a:br>
            <a:br>
              <a:rPr lang="en-US" sz="1400" b="1" dirty="0">
                <a:solidFill>
                  <a:schemeClr val="tx1"/>
                </a:solidFill>
              </a:rPr>
            </a:br>
            <a:r>
              <a:rPr lang="en-US" sz="1400" b="1">
                <a:solidFill>
                  <a:schemeClr val="tx1"/>
                </a:solidFill>
              </a:rPr>
              <a:t> </a:t>
            </a:r>
            <a:r>
              <a:rPr lang="en-IN" sz="1400" b="1" u="sng">
                <a:solidFill>
                  <a:schemeClr val="tx1"/>
                </a:solidFill>
              </a:rPr>
              <a:t>ELIGIBILITY-</a:t>
            </a:r>
            <a:br>
              <a:rPr lang="en-US" sz="1400" b="1" dirty="0">
                <a:solidFill>
                  <a:schemeClr val="tx1"/>
                </a:solidFill>
              </a:rPr>
            </a:br>
            <a:br>
              <a:rPr lang="en-US" sz="1400" b="1" dirty="0">
                <a:solidFill>
                  <a:schemeClr val="tx1"/>
                </a:solidFill>
              </a:rPr>
            </a:br>
            <a:r>
              <a:rPr lang="en-US" sz="1400" b="1" dirty="0">
                <a:solidFill>
                  <a:schemeClr val="tx1"/>
                </a:solidFill>
              </a:rPr>
              <a:t> </a:t>
            </a:r>
            <a:r>
              <a:rPr lang="en-US" sz="1400" dirty="0">
                <a:solidFill>
                  <a:schemeClr val="tx1"/>
                </a:solidFill>
              </a:rPr>
              <a:t>SHOULD HAVE ARTISAN CARD.</a:t>
            </a:r>
            <a:br>
              <a:rPr lang="en-US" sz="1400" dirty="0">
                <a:solidFill>
                  <a:schemeClr val="tx1"/>
                </a:solidFill>
              </a:rPr>
            </a:br>
            <a:br>
              <a:rPr lang="en-US" sz="1400" dirty="0">
                <a:solidFill>
                  <a:schemeClr val="tx1"/>
                </a:solidFill>
              </a:rPr>
            </a:br>
            <a:r>
              <a:rPr lang="en-US" sz="1400" dirty="0">
                <a:solidFill>
                  <a:schemeClr val="tx1"/>
                </a:solidFill>
              </a:rPr>
              <a:t>  18 TO 45 YRS AGE GROUP.</a:t>
            </a:r>
            <a:br>
              <a:rPr lang="en-US" sz="1400" dirty="0">
                <a:solidFill>
                  <a:schemeClr val="tx1"/>
                </a:solidFill>
              </a:rPr>
            </a:br>
            <a:br>
              <a:rPr lang="en-US" sz="1400" dirty="0">
                <a:solidFill>
                  <a:schemeClr val="tx1"/>
                </a:solidFill>
              </a:rPr>
            </a:br>
            <a:r>
              <a:rPr lang="en-US" sz="1400" dirty="0">
                <a:solidFill>
                  <a:schemeClr val="tx1"/>
                </a:solidFill>
              </a:rPr>
              <a:t> PERMANENT RESIDENT OF J &amp; K (UT).</a:t>
            </a:r>
            <a:br>
              <a:rPr lang="en-US" sz="1400" dirty="0">
                <a:solidFill>
                  <a:schemeClr val="tx1"/>
                </a:solidFill>
              </a:rPr>
            </a:br>
            <a:br>
              <a:rPr lang="en-US" sz="1400" dirty="0">
                <a:solidFill>
                  <a:schemeClr val="tx1"/>
                </a:solidFill>
              </a:rPr>
            </a:br>
            <a:r>
              <a:rPr lang="en-US" sz="1400" dirty="0">
                <a:solidFill>
                  <a:schemeClr val="tx1"/>
                </a:solidFill>
              </a:rPr>
              <a:t> ANNUAL FAMILY INCOME  - RS 1,20,000/-( FOR URBAN AREA),</a:t>
            </a:r>
            <a:br>
              <a:rPr lang="en-US" sz="1400" dirty="0">
                <a:solidFill>
                  <a:schemeClr val="tx1"/>
                </a:solidFill>
              </a:rPr>
            </a:br>
            <a:r>
              <a:rPr lang="en-US" sz="1400" dirty="0">
                <a:solidFill>
                  <a:schemeClr val="tx1"/>
                </a:solidFill>
              </a:rPr>
              <a:t> RS 98,000 (FOR RURAL AREA).</a:t>
            </a:r>
            <a:br>
              <a:rPr lang="en-US" sz="1400" dirty="0"/>
            </a:br>
            <a:endParaRPr lang="en-IN" sz="1400" dirty="0"/>
          </a:p>
        </p:txBody>
      </p:sp>
      <p:sp>
        <p:nvSpPr>
          <p:cNvPr id="3" name="Content Placeholder 2">
            <a:extLst>
              <a:ext uri="{FF2B5EF4-FFF2-40B4-BE49-F238E27FC236}">
                <a16:creationId xmlns:a16="http://schemas.microsoft.com/office/drawing/2014/main" id="{5C88668C-F9AF-A4CF-39C8-BF09EB6EF643}"/>
              </a:ext>
            </a:extLst>
          </p:cNvPr>
          <p:cNvSpPr>
            <a:spLocks noGrp="1"/>
          </p:cNvSpPr>
          <p:nvPr>
            <p:ph sz="half" idx="1"/>
          </p:nvPr>
        </p:nvSpPr>
        <p:spPr>
          <a:xfrm>
            <a:off x="3867912" y="843280"/>
            <a:ext cx="3474720" cy="5120640"/>
          </a:xfrm>
        </p:spPr>
        <p:txBody>
          <a:bodyPr/>
          <a:lstStyle/>
          <a:p>
            <a:endParaRPr lang="en-US" sz="2000" b="1" dirty="0">
              <a:solidFill>
                <a:schemeClr val="tx1"/>
              </a:solidFill>
            </a:endParaRPr>
          </a:p>
          <a:p>
            <a:endParaRPr lang="en-US" sz="2000" b="1" dirty="0">
              <a:solidFill>
                <a:schemeClr val="tx1"/>
              </a:solidFill>
            </a:endParaRPr>
          </a:p>
          <a:p>
            <a:endParaRPr lang="en-IN" dirty="0"/>
          </a:p>
        </p:txBody>
      </p:sp>
      <p:sp>
        <p:nvSpPr>
          <p:cNvPr id="6" name="TextBox 5">
            <a:extLst>
              <a:ext uri="{FF2B5EF4-FFF2-40B4-BE49-F238E27FC236}">
                <a16:creationId xmlns:a16="http://schemas.microsoft.com/office/drawing/2014/main" id="{35C7E49C-E7C4-4726-7F63-414912402A56}"/>
              </a:ext>
            </a:extLst>
          </p:cNvPr>
          <p:cNvSpPr txBox="1"/>
          <p:nvPr/>
        </p:nvSpPr>
        <p:spPr>
          <a:xfrm>
            <a:off x="3637146" y="0"/>
            <a:ext cx="6097604"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CENTRAL  GOVT  SCHEME</a:t>
            </a:r>
            <a:endParaRPr lang="en-IN" sz="2800" dirty="0">
              <a:solidFill>
                <a:schemeClr val="accent5">
                  <a:lumMod val="50000"/>
                </a:schemeClr>
              </a:solidFill>
            </a:endParaRPr>
          </a:p>
        </p:txBody>
      </p:sp>
      <p:sp>
        <p:nvSpPr>
          <p:cNvPr id="7" name="TextBox 6">
            <a:extLst>
              <a:ext uri="{FF2B5EF4-FFF2-40B4-BE49-F238E27FC236}">
                <a16:creationId xmlns:a16="http://schemas.microsoft.com/office/drawing/2014/main" id="{9767C9EC-D80E-B42B-BBBD-57030E12C4F5}"/>
              </a:ext>
            </a:extLst>
          </p:cNvPr>
          <p:cNvSpPr txBox="1"/>
          <p:nvPr/>
        </p:nvSpPr>
        <p:spPr>
          <a:xfrm>
            <a:off x="3867912" y="2193758"/>
            <a:ext cx="7424928" cy="1409617"/>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marL="285750" indent="-285750" defTabSz="914400">
              <a:lnSpc>
                <a:spcPct val="90000"/>
              </a:lnSpc>
              <a:buFont typeface="Wingdings" panose="05000000000000000000" pitchFamily="2" charset="2"/>
              <a:buChar char="Ø"/>
            </a:pPr>
            <a:endParaRPr lang="en-US" sz="1600" b="1" u="sng" dirty="0">
              <a:solidFill>
                <a:schemeClr val="tx1"/>
              </a:solidFill>
            </a:endParaRPr>
          </a:p>
          <a:p>
            <a:pPr marL="285750" indent="-285750" defTabSz="914400">
              <a:lnSpc>
                <a:spcPct val="90000"/>
              </a:lnSpc>
              <a:buFont typeface="Wingdings" panose="05000000000000000000" pitchFamily="2" charset="2"/>
              <a:buChar char="Ø"/>
            </a:pPr>
            <a:r>
              <a:rPr lang="en-US" sz="1600" b="1" u="sng" dirty="0">
                <a:solidFill>
                  <a:schemeClr val="tx1"/>
                </a:solidFill>
              </a:rPr>
              <a:t>STEP I- REGISTRATION ON  OFFICIAL WEBSITE  https://www.jkwdc.com</a:t>
            </a:r>
          </a:p>
          <a:p>
            <a:pPr marL="285750" indent="-285750" defTabSz="914400">
              <a:lnSpc>
                <a:spcPct val="90000"/>
              </a:lnSpc>
              <a:buFont typeface="Wingdings" panose="05000000000000000000" pitchFamily="2" charset="2"/>
              <a:buChar char="Ø"/>
            </a:pPr>
            <a:endParaRPr lang="en-US" sz="1600" b="1" u="sng" dirty="0">
              <a:solidFill>
                <a:schemeClr val="tx1"/>
              </a:solidFill>
            </a:endParaRPr>
          </a:p>
          <a:p>
            <a:pPr marL="285750" indent="-285750" defTabSz="914400">
              <a:lnSpc>
                <a:spcPct val="90000"/>
              </a:lnSpc>
              <a:buFont typeface="Wingdings" panose="05000000000000000000" pitchFamily="2" charset="2"/>
              <a:buChar char="Ø"/>
            </a:pPr>
            <a:r>
              <a:rPr lang="en-US" sz="1600" b="1" u="sng" dirty="0">
                <a:solidFill>
                  <a:schemeClr val="tx1"/>
                </a:solidFill>
              </a:rPr>
              <a:t> STEP 2 - TWO ROUNDS SCREENING BASED ON APPLICATION.</a:t>
            </a:r>
          </a:p>
          <a:p>
            <a:pPr marL="285750" indent="-285750">
              <a:buFont typeface="Wingdings" pitchFamily="2" charset="2"/>
              <a:buChar char="Ø"/>
            </a:pPr>
            <a:endParaRPr lang="en-US" sz="1400" dirty="0"/>
          </a:p>
          <a:p>
            <a:endParaRPr lang="en-IN" sz="1400" dirty="0"/>
          </a:p>
        </p:txBody>
      </p:sp>
    </p:spTree>
    <p:extLst>
      <p:ext uri="{BB962C8B-B14F-4D97-AF65-F5344CB8AC3E}">
        <p14:creationId xmlns:p14="http://schemas.microsoft.com/office/powerpoint/2010/main" val="290355337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750"/>
                                        <p:tgtEl>
                                          <p:spTgt spid="7">
                                            <p:txEl>
                                              <p:pRg st="1" end="1"/>
                                            </p:txEl>
                                          </p:spTgt>
                                        </p:tgtEl>
                                      </p:cBhvr>
                                    </p:animEffect>
                                    <p:anim calcmode="lin" valueType="num">
                                      <p:cBhvr>
                                        <p:cTn id="8" dur="75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750" fill="hold"/>
                                        <p:tgtEl>
                                          <p:spTgt spid="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750"/>
                                        <p:tgtEl>
                                          <p:spTgt spid="7">
                                            <p:txEl>
                                              <p:pRg st="3" end="3"/>
                                            </p:txEl>
                                          </p:spTgt>
                                        </p:tgtEl>
                                      </p:cBhvr>
                                    </p:animEffect>
                                    <p:anim calcmode="lin" valueType="num">
                                      <p:cBhvr>
                                        <p:cTn id="13" dur="75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4" dur="75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0A6C6-4F8D-AE88-FBDD-BE38B89CF9AE}"/>
              </a:ext>
            </a:extLst>
          </p:cNvPr>
          <p:cNvSpPr>
            <a:spLocks noGrp="1"/>
          </p:cNvSpPr>
          <p:nvPr>
            <p:ph type="title"/>
          </p:nvPr>
        </p:nvSpPr>
        <p:spPr>
          <a:xfrm>
            <a:off x="114300" y="1388137"/>
            <a:ext cx="3276918" cy="4601183"/>
          </a:xfrm>
        </p:spPr>
        <p:txBody>
          <a:bodyPr>
            <a:noAutofit/>
          </a:bodyPr>
          <a:lstStyle/>
          <a:p>
            <a:pPr marL="285750" indent="-285750"/>
            <a:r>
              <a:rPr lang="en-US" sz="1600" b="1" dirty="0">
                <a:solidFill>
                  <a:schemeClr val="tx1"/>
                </a:solidFill>
              </a:rPr>
              <a:t>          </a:t>
            </a:r>
            <a:r>
              <a:rPr lang="en-US" sz="1600" b="1" u="sng" dirty="0">
                <a:solidFill>
                  <a:schemeClr val="tx1"/>
                </a:solidFill>
              </a:rPr>
              <a:t>SCHEME-</a:t>
            </a:r>
            <a:br>
              <a:rPr lang="en-US" sz="1600" b="1" dirty="0">
                <a:solidFill>
                  <a:schemeClr val="tx1"/>
                </a:solidFill>
              </a:rPr>
            </a:br>
            <a:r>
              <a:rPr lang="en-US" sz="1600" b="1" dirty="0">
                <a:solidFill>
                  <a:schemeClr val="tx1"/>
                </a:solidFill>
              </a:rPr>
              <a:t>  </a:t>
            </a:r>
            <a:r>
              <a:rPr lang="en-US" sz="1600" dirty="0">
                <a:solidFill>
                  <a:schemeClr val="tx1"/>
                </a:solidFill>
              </a:rPr>
              <a:t>HAUSLA</a:t>
            </a:r>
            <a:br>
              <a:rPr lang="en-US" sz="1600" b="1" dirty="0">
                <a:solidFill>
                  <a:schemeClr val="tx1"/>
                </a:solidFill>
              </a:rPr>
            </a:br>
            <a:r>
              <a:rPr lang="en-US" sz="1600" b="1" dirty="0">
                <a:solidFill>
                  <a:schemeClr val="tx1"/>
                </a:solidFill>
              </a:rPr>
              <a:t>		   </a:t>
            </a:r>
            <a:br>
              <a:rPr lang="en-US" sz="1600" b="1" dirty="0">
                <a:solidFill>
                  <a:schemeClr val="tx1"/>
                </a:solidFill>
              </a:rPr>
            </a:br>
            <a:r>
              <a:rPr lang="en-US" sz="1600" b="1" dirty="0">
                <a:solidFill>
                  <a:schemeClr val="tx1"/>
                </a:solidFill>
              </a:rPr>
              <a:t> </a:t>
            </a:r>
            <a:r>
              <a:rPr lang="en-US" sz="1600" b="1" u="sng" dirty="0">
                <a:solidFill>
                  <a:schemeClr val="tx1"/>
                </a:solidFill>
              </a:rPr>
              <a:t>BENEFICIARIES-</a:t>
            </a:r>
            <a:r>
              <a:rPr lang="en-US" sz="1600" b="1" dirty="0">
                <a:solidFill>
                  <a:schemeClr val="tx1"/>
                </a:solidFill>
              </a:rPr>
              <a:t> </a:t>
            </a:r>
            <a:br>
              <a:rPr lang="en-US" sz="1600" b="1" dirty="0">
                <a:solidFill>
                  <a:schemeClr val="tx1"/>
                </a:solidFill>
              </a:rPr>
            </a:br>
            <a:r>
              <a:rPr lang="en-US" sz="1600" b="1" dirty="0">
                <a:solidFill>
                  <a:schemeClr val="tx1"/>
                </a:solidFill>
              </a:rPr>
              <a:t> </a:t>
            </a:r>
            <a:r>
              <a:rPr lang="en-US" sz="1600" dirty="0">
                <a:solidFill>
                  <a:schemeClr val="tx1"/>
                </a:solidFill>
              </a:rPr>
              <a:t>WOMEN OF J &amp; K (UT)</a:t>
            </a:r>
            <a:br>
              <a:rPr lang="en-US" sz="1600" b="1" dirty="0">
                <a:solidFill>
                  <a:schemeClr val="tx1"/>
                </a:solidFill>
              </a:rPr>
            </a:br>
            <a:br>
              <a:rPr lang="en-US" sz="1600" b="1" dirty="0">
                <a:solidFill>
                  <a:schemeClr val="tx1"/>
                </a:solidFill>
              </a:rPr>
            </a:br>
            <a:r>
              <a:rPr lang="en-US" sz="1600" b="1" dirty="0">
                <a:solidFill>
                  <a:schemeClr val="tx1"/>
                </a:solidFill>
              </a:rPr>
              <a:t> </a:t>
            </a:r>
            <a:r>
              <a:rPr lang="en-US" sz="1600" b="1" u="sng" dirty="0">
                <a:solidFill>
                  <a:schemeClr val="tx1"/>
                </a:solidFill>
              </a:rPr>
              <a:t>FUNDING</a:t>
            </a:r>
            <a:r>
              <a:rPr lang="en-US" sz="1600" b="1" dirty="0">
                <a:solidFill>
                  <a:schemeClr val="tx1"/>
                </a:solidFill>
              </a:rPr>
              <a:t> BY-</a:t>
            </a:r>
            <a:br>
              <a:rPr lang="en-US" sz="1600" b="1" dirty="0">
                <a:solidFill>
                  <a:schemeClr val="tx1"/>
                </a:solidFill>
              </a:rPr>
            </a:br>
            <a:r>
              <a:rPr lang="en-US" sz="1600" b="1" dirty="0">
                <a:solidFill>
                  <a:schemeClr val="tx1"/>
                </a:solidFill>
              </a:rPr>
              <a:t> </a:t>
            </a:r>
            <a:r>
              <a:rPr lang="en-US" sz="1600" dirty="0">
                <a:solidFill>
                  <a:schemeClr val="tx1"/>
                </a:solidFill>
              </a:rPr>
              <a:t>WOMEN’S DEVELOPMENT CORPORATION.</a:t>
            </a:r>
            <a:br>
              <a:rPr lang="en-US" sz="1600" b="1" dirty="0">
                <a:solidFill>
                  <a:schemeClr val="tx1"/>
                </a:solidFill>
              </a:rPr>
            </a:br>
            <a:br>
              <a:rPr lang="en-US" sz="1600" b="1" dirty="0">
                <a:solidFill>
                  <a:schemeClr val="tx1"/>
                </a:solidFill>
              </a:rPr>
            </a:br>
            <a:r>
              <a:rPr lang="en-US" sz="1600" b="1">
                <a:solidFill>
                  <a:schemeClr val="tx1"/>
                </a:solidFill>
              </a:rPr>
              <a:t> </a:t>
            </a:r>
            <a:r>
              <a:rPr lang="en-IN" sz="1600" b="1" u="sng">
                <a:solidFill>
                  <a:schemeClr val="tx1"/>
                </a:solidFill>
              </a:rPr>
              <a:t>ELIGIBILITY-</a:t>
            </a:r>
            <a:br>
              <a:rPr lang="en-US" sz="1600" b="1" dirty="0">
                <a:solidFill>
                  <a:schemeClr val="tx1"/>
                </a:solidFill>
              </a:rPr>
            </a:br>
            <a:br>
              <a:rPr lang="en-US" sz="1600" dirty="0">
                <a:solidFill>
                  <a:schemeClr val="tx1"/>
                </a:solidFill>
              </a:rPr>
            </a:br>
            <a:r>
              <a:rPr lang="en-US" sz="1600" dirty="0">
                <a:solidFill>
                  <a:schemeClr val="tx1"/>
                </a:solidFill>
              </a:rPr>
              <a:t> WOMEN RESIDENT OF J &amp; K (UT).</a:t>
            </a:r>
            <a:br>
              <a:rPr lang="en-US" sz="1600" dirty="0">
                <a:solidFill>
                  <a:schemeClr val="tx1"/>
                </a:solidFill>
              </a:rPr>
            </a:br>
            <a:br>
              <a:rPr lang="en-US" sz="1600" dirty="0">
                <a:solidFill>
                  <a:schemeClr val="tx1"/>
                </a:solidFill>
              </a:rPr>
            </a:br>
            <a:r>
              <a:rPr lang="en-US" sz="1600" dirty="0">
                <a:solidFill>
                  <a:schemeClr val="tx1"/>
                </a:solidFill>
              </a:rPr>
              <a:t>  ABOVE 18 YRS OF AGE.</a:t>
            </a:r>
            <a:br>
              <a:rPr lang="en-US" sz="1600" dirty="0">
                <a:solidFill>
                  <a:schemeClr val="tx1"/>
                </a:solidFill>
              </a:rPr>
            </a:br>
            <a:br>
              <a:rPr lang="en-US" sz="1600" dirty="0">
                <a:solidFill>
                  <a:schemeClr val="tx1"/>
                </a:solidFill>
              </a:rPr>
            </a:br>
            <a:r>
              <a:rPr lang="en-US" sz="1600" dirty="0">
                <a:solidFill>
                  <a:schemeClr val="tx1"/>
                </a:solidFill>
              </a:rPr>
              <a:t> OWNING MORE THAN 33% OF THE ENTERPRISES.</a:t>
            </a:r>
            <a:br>
              <a:rPr lang="en-US" sz="1600" dirty="0">
                <a:solidFill>
                  <a:schemeClr val="tx1"/>
                </a:solidFill>
              </a:rPr>
            </a:br>
            <a:br>
              <a:rPr lang="en-US" sz="1600" dirty="0">
                <a:solidFill>
                  <a:schemeClr val="tx1"/>
                </a:solidFill>
              </a:rPr>
            </a:br>
            <a:r>
              <a:rPr lang="en-US" sz="1600" dirty="0">
                <a:solidFill>
                  <a:schemeClr val="tx1"/>
                </a:solidFill>
              </a:rPr>
              <a:t> HAS COMMENCED BUISNESS OPERATION.</a:t>
            </a:r>
            <a:br>
              <a:rPr lang="en-US" sz="1600" b="1" dirty="0"/>
            </a:br>
            <a:endParaRPr lang="en-IN" sz="4400" dirty="0"/>
          </a:p>
        </p:txBody>
      </p:sp>
      <p:sp>
        <p:nvSpPr>
          <p:cNvPr id="7" name="Content Placeholder 6">
            <a:extLst>
              <a:ext uri="{FF2B5EF4-FFF2-40B4-BE49-F238E27FC236}">
                <a16:creationId xmlns:a16="http://schemas.microsoft.com/office/drawing/2014/main" id="{085908C4-2668-15DE-A956-ADEF9BD1C6ED}"/>
              </a:ext>
            </a:extLst>
          </p:cNvPr>
          <p:cNvSpPr txBox="1">
            <a:spLocks noGrp="1"/>
          </p:cNvSpPr>
          <p:nvPr>
            <p:ph sz="half" idx="1"/>
          </p:nvPr>
        </p:nvSpPr>
        <p:spPr>
          <a:xfrm>
            <a:off x="3867150" y="1985529"/>
            <a:ext cx="7425690" cy="2886944"/>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buClrTx/>
              <a:buFont typeface="Wingdings" panose="05000000000000000000" pitchFamily="2" charset="2"/>
              <a:buChar char="Ø"/>
            </a:pPr>
            <a:endParaRPr lang="en-US" sz="1600" b="1" u="sng" dirty="0">
              <a:solidFill>
                <a:schemeClr val="tx1"/>
              </a:solidFill>
            </a:endParaRPr>
          </a:p>
          <a:p>
            <a:pPr>
              <a:buClrTx/>
              <a:buFont typeface="Wingdings" panose="05000000000000000000" pitchFamily="2" charset="2"/>
              <a:buChar char="Ø"/>
            </a:pPr>
            <a:r>
              <a:rPr lang="en-US" sz="1600" b="1" u="sng" dirty="0">
                <a:solidFill>
                  <a:schemeClr val="tx1"/>
                </a:solidFill>
              </a:rPr>
              <a:t>STEP I- REGISTRATION ON  OFFICIAL WEBSITE  </a:t>
            </a:r>
            <a:r>
              <a:rPr lang="en-US" sz="1600" b="1" u="sng" dirty="0">
                <a:solidFill>
                  <a:srgbClr val="0070C0"/>
                </a:solidFill>
                <a:hlinkClick r:id="rId2"/>
              </a:rPr>
              <a:t>https://hausla.jktpo.in</a:t>
            </a:r>
            <a:endParaRPr lang="en-US" sz="1600" b="1" u="sng" dirty="0">
              <a:solidFill>
                <a:srgbClr val="0070C0"/>
              </a:solidFill>
            </a:endParaRPr>
          </a:p>
          <a:p>
            <a:pPr>
              <a:buClrTx/>
              <a:buFont typeface="Wingdings" panose="05000000000000000000" pitchFamily="2" charset="2"/>
              <a:buChar char="Ø"/>
            </a:pPr>
            <a:endParaRPr lang="en-US" sz="1600" b="1" u="sng" dirty="0">
              <a:solidFill>
                <a:schemeClr val="tx1"/>
              </a:solidFill>
            </a:endParaRPr>
          </a:p>
          <a:p>
            <a:pPr>
              <a:buClrTx/>
              <a:buFont typeface="Wingdings" panose="05000000000000000000" pitchFamily="2" charset="2"/>
              <a:buChar char="Ø"/>
            </a:pPr>
            <a:r>
              <a:rPr lang="en-US" sz="1600" b="1" u="sng" dirty="0">
                <a:solidFill>
                  <a:schemeClr val="tx1"/>
                </a:solidFill>
              </a:rPr>
              <a:t> STEP 2 - TWO ROUNDS SCREENING BASED ON APPLICATION.</a:t>
            </a:r>
          </a:p>
          <a:p>
            <a:pPr>
              <a:buClrTx/>
              <a:buFont typeface="Wingdings" panose="05000000000000000000" pitchFamily="2" charset="2"/>
              <a:buChar char="Ø"/>
            </a:pPr>
            <a:endParaRPr lang="en-US" sz="1600" b="1" u="sng" dirty="0">
              <a:solidFill>
                <a:schemeClr val="tx1"/>
              </a:solidFill>
            </a:endParaRPr>
          </a:p>
          <a:p>
            <a:pPr>
              <a:buClrTx/>
              <a:buFont typeface="Wingdings" panose="05000000000000000000" pitchFamily="2" charset="2"/>
              <a:buChar char="Ø"/>
            </a:pPr>
            <a:r>
              <a:rPr lang="en-US" sz="1600" b="1" u="sng" dirty="0">
                <a:solidFill>
                  <a:schemeClr val="tx1"/>
                </a:solidFill>
              </a:rPr>
              <a:t> STEP 3 - SIX WEEKS TRAINING FOR SELECTED WOMEN/GIRLS.</a:t>
            </a:r>
          </a:p>
          <a:p>
            <a:pPr marL="285750" indent="-285750">
              <a:buFont typeface="Wingdings" pitchFamily="2" charset="2"/>
              <a:buChar char="Ø"/>
            </a:pPr>
            <a:endParaRPr lang="en-US" sz="1400" dirty="0"/>
          </a:p>
          <a:p>
            <a:endParaRPr lang="en-IN" sz="1400" dirty="0"/>
          </a:p>
        </p:txBody>
      </p:sp>
      <p:sp>
        <p:nvSpPr>
          <p:cNvPr id="6" name="TextBox 5">
            <a:extLst>
              <a:ext uri="{FF2B5EF4-FFF2-40B4-BE49-F238E27FC236}">
                <a16:creationId xmlns:a16="http://schemas.microsoft.com/office/drawing/2014/main" id="{C3D238CF-2DCE-C03C-211B-B326D3481B04}"/>
              </a:ext>
            </a:extLst>
          </p:cNvPr>
          <p:cNvSpPr txBox="1"/>
          <p:nvPr/>
        </p:nvSpPr>
        <p:spPr>
          <a:xfrm>
            <a:off x="3643296" y="48646"/>
            <a:ext cx="6097604"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CENTRAL  GOVT  SCHEME</a:t>
            </a:r>
            <a:endParaRPr lang="en-IN" sz="2800" dirty="0">
              <a:solidFill>
                <a:schemeClr val="accent5">
                  <a:lumMod val="50000"/>
                </a:schemeClr>
              </a:solidFill>
            </a:endParaRPr>
          </a:p>
        </p:txBody>
      </p:sp>
    </p:spTree>
    <p:extLst>
      <p:ext uri="{BB962C8B-B14F-4D97-AF65-F5344CB8AC3E}">
        <p14:creationId xmlns:p14="http://schemas.microsoft.com/office/powerpoint/2010/main" val="175657879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750"/>
                                        <p:tgtEl>
                                          <p:spTgt spid="7">
                                            <p:txEl>
                                              <p:pRg st="1" end="1"/>
                                            </p:txEl>
                                          </p:spTgt>
                                        </p:tgtEl>
                                      </p:cBhvr>
                                    </p:animEffect>
                                    <p:anim calcmode="lin" valueType="num">
                                      <p:cBhvr>
                                        <p:cTn id="8" dur="75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750" fill="hold"/>
                                        <p:tgtEl>
                                          <p:spTgt spid="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750"/>
                                        <p:tgtEl>
                                          <p:spTgt spid="7">
                                            <p:txEl>
                                              <p:pRg st="3" end="3"/>
                                            </p:txEl>
                                          </p:spTgt>
                                        </p:tgtEl>
                                      </p:cBhvr>
                                    </p:animEffect>
                                    <p:anim calcmode="lin" valueType="num">
                                      <p:cBhvr>
                                        <p:cTn id="13" dur="75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4" dur="750" fill="hold"/>
                                        <p:tgtEl>
                                          <p:spTgt spid="7">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fade">
                                      <p:cBhvr>
                                        <p:cTn id="17" dur="750"/>
                                        <p:tgtEl>
                                          <p:spTgt spid="7">
                                            <p:txEl>
                                              <p:pRg st="5" end="5"/>
                                            </p:txEl>
                                          </p:spTgt>
                                        </p:tgtEl>
                                      </p:cBhvr>
                                    </p:animEffect>
                                    <p:anim calcmode="lin" valueType="num">
                                      <p:cBhvr>
                                        <p:cTn id="18" dur="75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19" dur="75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0A6C6-4F8D-AE88-FBDD-BE38B89CF9AE}"/>
              </a:ext>
            </a:extLst>
          </p:cNvPr>
          <p:cNvSpPr>
            <a:spLocks noGrp="1"/>
          </p:cNvSpPr>
          <p:nvPr>
            <p:ph type="title"/>
          </p:nvPr>
        </p:nvSpPr>
        <p:spPr>
          <a:xfrm>
            <a:off x="0" y="1123837"/>
            <a:ext cx="3378199" cy="4601183"/>
          </a:xfrm>
        </p:spPr>
        <p:txBody>
          <a:bodyPr>
            <a:noAutofit/>
          </a:bodyPr>
          <a:lstStyle/>
          <a:p>
            <a:r>
              <a:rPr lang="en-US" sz="1000" b="1" dirty="0">
                <a:solidFill>
                  <a:schemeClr val="tx1"/>
                </a:solidFill>
              </a:rPr>
              <a:t> </a:t>
            </a:r>
            <a:r>
              <a:rPr lang="en-US" sz="1800" b="1" u="sng" dirty="0">
                <a:solidFill>
                  <a:schemeClr val="tx1"/>
                </a:solidFill>
              </a:rPr>
              <a:t>SCHEME</a:t>
            </a:r>
            <a:r>
              <a:rPr lang="en-US" sz="1800" b="1" dirty="0">
                <a:solidFill>
                  <a:schemeClr val="tx1"/>
                </a:solidFill>
              </a:rPr>
              <a:t>-</a:t>
            </a:r>
            <a:br>
              <a:rPr lang="en-US" sz="1800" b="1" dirty="0">
                <a:solidFill>
                  <a:schemeClr val="tx1"/>
                </a:solidFill>
              </a:rPr>
            </a:br>
            <a:r>
              <a:rPr lang="en-US" sz="1800" b="1" dirty="0">
                <a:solidFill>
                  <a:schemeClr val="tx1"/>
                </a:solidFill>
              </a:rPr>
              <a:t> </a:t>
            </a:r>
            <a:r>
              <a:rPr lang="en-US" sz="1800" dirty="0">
                <a:solidFill>
                  <a:schemeClr val="tx1"/>
                </a:solidFill>
              </a:rPr>
              <a:t>ONE STOP CENTRE .</a:t>
            </a:r>
            <a:r>
              <a:rPr lang="en-US" sz="1800" b="1" dirty="0">
                <a:solidFill>
                  <a:schemeClr val="tx1"/>
                </a:solidFill>
              </a:rPr>
              <a:t>	</a:t>
            </a:r>
            <a:br>
              <a:rPr lang="en-US" sz="1800" b="1" dirty="0">
                <a:solidFill>
                  <a:schemeClr val="tx1"/>
                </a:solidFill>
              </a:rPr>
            </a:br>
            <a:br>
              <a:rPr lang="en-US" sz="1800" b="1" dirty="0">
                <a:solidFill>
                  <a:schemeClr val="tx1"/>
                </a:solidFill>
              </a:rPr>
            </a:br>
            <a:r>
              <a:rPr lang="en-US" sz="1800" b="1" dirty="0">
                <a:solidFill>
                  <a:schemeClr val="tx1"/>
                </a:solidFill>
              </a:rPr>
              <a:t> </a:t>
            </a:r>
            <a:r>
              <a:rPr lang="en-US" sz="1800" b="1" u="sng" dirty="0">
                <a:solidFill>
                  <a:schemeClr val="tx1"/>
                </a:solidFill>
              </a:rPr>
              <a:t>AIMED AT</a:t>
            </a:r>
            <a:r>
              <a:rPr lang="en-US" sz="1800" b="1" dirty="0">
                <a:solidFill>
                  <a:schemeClr val="tx1"/>
                </a:solidFill>
              </a:rPr>
              <a:t>-</a:t>
            </a:r>
            <a:br>
              <a:rPr lang="en-US" sz="1800" b="1" dirty="0">
                <a:solidFill>
                  <a:schemeClr val="tx1"/>
                </a:solidFill>
              </a:rPr>
            </a:br>
            <a:r>
              <a:rPr lang="en-US" sz="1800" dirty="0">
                <a:solidFill>
                  <a:schemeClr val="tx1"/>
                </a:solidFill>
              </a:rPr>
              <a:t> WOMEN AFFECTED BY VIOLENCE.</a:t>
            </a:r>
            <a:br>
              <a:rPr lang="en-US" sz="1800" b="1" dirty="0">
                <a:solidFill>
                  <a:schemeClr val="tx1"/>
                </a:solidFill>
              </a:rPr>
            </a:br>
            <a:r>
              <a:rPr lang="en-US" sz="1800" b="1" dirty="0">
                <a:solidFill>
                  <a:schemeClr val="tx1"/>
                </a:solidFill>
              </a:rPr>
              <a:t>		   </a:t>
            </a:r>
            <a:br>
              <a:rPr lang="en-US" sz="1800" b="1" dirty="0">
                <a:solidFill>
                  <a:schemeClr val="tx1"/>
                </a:solidFill>
              </a:rPr>
            </a:br>
            <a:r>
              <a:rPr lang="en-US" sz="1800" b="1" dirty="0">
                <a:solidFill>
                  <a:schemeClr val="tx1"/>
                </a:solidFill>
              </a:rPr>
              <a:t> </a:t>
            </a:r>
            <a:r>
              <a:rPr lang="en-US" sz="1800" b="1" u="sng" dirty="0">
                <a:solidFill>
                  <a:schemeClr val="tx1"/>
                </a:solidFill>
              </a:rPr>
              <a:t>BENEFICIARIES</a:t>
            </a:r>
            <a:r>
              <a:rPr lang="en-US" sz="1800" b="1" dirty="0">
                <a:solidFill>
                  <a:schemeClr val="tx1"/>
                </a:solidFill>
              </a:rPr>
              <a:t>- </a:t>
            </a:r>
            <a:br>
              <a:rPr lang="en-US" sz="1800" b="1" dirty="0">
                <a:solidFill>
                  <a:schemeClr val="tx1"/>
                </a:solidFill>
              </a:rPr>
            </a:br>
            <a:r>
              <a:rPr lang="en-US" sz="1800" b="1" dirty="0">
                <a:solidFill>
                  <a:schemeClr val="tx1"/>
                </a:solidFill>
              </a:rPr>
              <a:t> </a:t>
            </a:r>
            <a:r>
              <a:rPr lang="en-US" sz="1800" dirty="0">
                <a:solidFill>
                  <a:schemeClr val="tx1"/>
                </a:solidFill>
              </a:rPr>
              <a:t>ALL  WOMEN,  INCLUDING GIRLS  AGED BELOW 18. </a:t>
            </a:r>
            <a:br>
              <a:rPr lang="en-US" sz="1800" b="1" dirty="0">
                <a:solidFill>
                  <a:schemeClr val="tx1"/>
                </a:solidFill>
              </a:rPr>
            </a:br>
            <a:br>
              <a:rPr lang="en-US" sz="1800" b="1" dirty="0">
                <a:solidFill>
                  <a:schemeClr val="tx1"/>
                </a:solidFill>
              </a:rPr>
            </a:br>
            <a:r>
              <a:rPr lang="en-US" sz="1800" b="1" dirty="0">
                <a:solidFill>
                  <a:schemeClr val="tx1"/>
                </a:solidFill>
              </a:rPr>
              <a:t> </a:t>
            </a:r>
            <a:r>
              <a:rPr lang="en-US" sz="1800" b="1" u="sng" dirty="0">
                <a:solidFill>
                  <a:schemeClr val="tx1"/>
                </a:solidFill>
              </a:rPr>
              <a:t>HOW TO APPLY</a:t>
            </a:r>
            <a:r>
              <a:rPr lang="en-US" sz="1800" b="1" dirty="0">
                <a:solidFill>
                  <a:schemeClr val="tx1"/>
                </a:solidFill>
              </a:rPr>
              <a:t>-</a:t>
            </a:r>
            <a:br>
              <a:rPr lang="en-US" sz="1800" b="1" dirty="0">
                <a:solidFill>
                  <a:schemeClr val="tx1"/>
                </a:solidFill>
              </a:rPr>
            </a:br>
            <a:r>
              <a:rPr lang="en-US" sz="1800" b="1" dirty="0">
                <a:solidFill>
                  <a:schemeClr val="tx1"/>
                </a:solidFill>
              </a:rPr>
              <a:t>  </a:t>
            </a:r>
            <a:r>
              <a:rPr lang="en-US" sz="1800" dirty="0">
                <a:solidFill>
                  <a:schemeClr val="tx1"/>
                </a:solidFill>
              </a:rPr>
              <a:t>NO  APPLICATION  PROCESS.</a:t>
            </a:r>
          </a:p>
        </p:txBody>
      </p:sp>
      <p:sp>
        <p:nvSpPr>
          <p:cNvPr id="6" name="TextBox 5">
            <a:extLst>
              <a:ext uri="{FF2B5EF4-FFF2-40B4-BE49-F238E27FC236}">
                <a16:creationId xmlns:a16="http://schemas.microsoft.com/office/drawing/2014/main" id="{C3D238CF-2DCE-C03C-211B-B326D3481B04}"/>
              </a:ext>
            </a:extLst>
          </p:cNvPr>
          <p:cNvSpPr txBox="1"/>
          <p:nvPr/>
        </p:nvSpPr>
        <p:spPr>
          <a:xfrm>
            <a:off x="3732196" y="89653"/>
            <a:ext cx="6097604" cy="523220"/>
          </a:xfrm>
          <a:prstGeom prst="rect">
            <a:avLst/>
          </a:prstGeom>
          <a:noFill/>
        </p:spPr>
        <p:txBody>
          <a:bodyPr wrap="square">
            <a:spAutoFit/>
          </a:bodyPr>
          <a:lstStyle/>
          <a:p>
            <a:r>
              <a:rPr lang="en-US" sz="2800" b="1" u="sng" dirty="0">
                <a:solidFill>
                  <a:schemeClr val="accent5">
                    <a:lumMod val="50000"/>
                  </a:schemeClr>
                </a:solidFill>
                <a:latin typeface="Arial Rounded MT Bold" pitchFamily="34" charset="0"/>
              </a:rPr>
              <a:t>CENTRAL GOVT SCHEME</a:t>
            </a:r>
            <a:endParaRPr lang="en-IN" sz="2800" dirty="0">
              <a:solidFill>
                <a:schemeClr val="accent5">
                  <a:lumMod val="50000"/>
                </a:schemeClr>
              </a:solidFill>
            </a:endParaRPr>
          </a:p>
        </p:txBody>
      </p:sp>
      <p:sp>
        <p:nvSpPr>
          <p:cNvPr id="5" name="TextBox 4">
            <a:extLst>
              <a:ext uri="{FF2B5EF4-FFF2-40B4-BE49-F238E27FC236}">
                <a16:creationId xmlns:a16="http://schemas.microsoft.com/office/drawing/2014/main" id="{E3DD19F8-D7A2-FEB8-80E7-D4B429E08F1F}"/>
              </a:ext>
            </a:extLst>
          </p:cNvPr>
          <p:cNvSpPr txBox="1"/>
          <p:nvPr/>
        </p:nvSpPr>
        <p:spPr>
          <a:xfrm>
            <a:off x="4442902" y="2087418"/>
            <a:ext cx="6097604" cy="2308324"/>
          </a:xfrm>
          <a:prstGeom prst="rect">
            <a:avLst/>
          </a:prstGeom>
          <a:solidFill>
            <a:schemeClr val="accent6">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marL="285750" indent="-285750" defTabSz="914400">
              <a:lnSpc>
                <a:spcPct val="90000"/>
              </a:lnSpc>
              <a:buFont typeface="Wingdings" panose="05000000000000000000" pitchFamily="2" charset="2"/>
              <a:buChar char="Ø"/>
            </a:pPr>
            <a:r>
              <a:rPr lang="en-US" sz="1600" b="1" u="sng" dirty="0">
                <a:solidFill>
                  <a:schemeClr val="tx1"/>
                </a:solidFill>
              </a:rPr>
              <a:t> </a:t>
            </a:r>
            <a:r>
              <a:rPr lang="en-US" sz="1600" b="1" dirty="0">
                <a:solidFill>
                  <a:schemeClr val="tx1"/>
                </a:solidFill>
              </a:rPr>
              <a:t>HOW TO ASK FOR HELP?</a:t>
            </a:r>
          </a:p>
          <a:p>
            <a:pPr marL="285750" indent="-285750" defTabSz="914400">
              <a:lnSpc>
                <a:spcPct val="90000"/>
              </a:lnSpc>
              <a:buFont typeface="Wingdings" panose="05000000000000000000" pitchFamily="2" charset="2"/>
              <a:buChar char="Ø"/>
            </a:pPr>
            <a:endParaRPr lang="en-US" sz="1600" b="1" dirty="0">
              <a:solidFill>
                <a:schemeClr val="tx1"/>
              </a:solidFill>
            </a:endParaRPr>
          </a:p>
          <a:p>
            <a:pPr marL="742950" lvl="1" indent="-285750" defTabSz="914400">
              <a:lnSpc>
                <a:spcPct val="90000"/>
              </a:lnSpc>
              <a:buFont typeface="Wingdings" panose="05000000000000000000" pitchFamily="2" charset="2"/>
              <a:buChar char="Ø"/>
            </a:pPr>
            <a:r>
              <a:rPr lang="en-US" sz="1600" b="1" dirty="0">
                <a:solidFill>
                  <a:schemeClr val="tx1"/>
                </a:solidFill>
              </a:rPr>
              <a:t>BY  COMMUNICATING  OWN  SELF.</a:t>
            </a:r>
          </a:p>
          <a:p>
            <a:pPr marL="742950" lvl="1" indent="-285750" defTabSz="914400">
              <a:lnSpc>
                <a:spcPct val="90000"/>
              </a:lnSpc>
              <a:buFont typeface="Wingdings" panose="05000000000000000000" pitchFamily="2" charset="2"/>
              <a:buChar char="Ø"/>
            </a:pPr>
            <a:endParaRPr lang="en-US" sz="1600" b="1" dirty="0">
              <a:solidFill>
                <a:schemeClr val="tx1"/>
              </a:solidFill>
            </a:endParaRPr>
          </a:p>
          <a:p>
            <a:pPr marL="742950" lvl="1" indent="-285750" defTabSz="914400">
              <a:lnSpc>
                <a:spcPct val="90000"/>
              </a:lnSpc>
              <a:buFont typeface="Wingdings" panose="05000000000000000000" pitchFamily="2" charset="2"/>
              <a:buChar char="Ø"/>
            </a:pPr>
            <a:r>
              <a:rPr lang="en-US" sz="1600" b="1" dirty="0">
                <a:solidFill>
                  <a:schemeClr val="tx1"/>
                </a:solidFill>
              </a:rPr>
              <a:t>THROUGH  WOMEN  HELPLINE (181)</a:t>
            </a:r>
          </a:p>
          <a:p>
            <a:pPr marL="742950" lvl="1" indent="-285750" defTabSz="914400">
              <a:lnSpc>
                <a:spcPct val="90000"/>
              </a:lnSpc>
              <a:buFont typeface="Wingdings" panose="05000000000000000000" pitchFamily="2" charset="2"/>
              <a:buChar char="Ø"/>
            </a:pPr>
            <a:endParaRPr lang="en-US" sz="1600" b="1" dirty="0">
              <a:solidFill>
                <a:schemeClr val="tx1"/>
              </a:solidFill>
            </a:endParaRPr>
          </a:p>
          <a:p>
            <a:pPr marL="742950" lvl="1" indent="-285750" defTabSz="914400">
              <a:lnSpc>
                <a:spcPct val="90000"/>
              </a:lnSpc>
              <a:buFont typeface="Wingdings" panose="05000000000000000000" pitchFamily="2" charset="2"/>
              <a:buChar char="Ø"/>
            </a:pPr>
            <a:r>
              <a:rPr lang="en-US" sz="1600" b="1" dirty="0">
                <a:solidFill>
                  <a:schemeClr val="tx1"/>
                </a:solidFill>
              </a:rPr>
              <a:t>OTHER  EMERGENCY RESPONSE HELPLINE.</a:t>
            </a:r>
          </a:p>
          <a:p>
            <a:pPr marL="742950" lvl="1" indent="-285750" defTabSz="914400">
              <a:lnSpc>
                <a:spcPct val="90000"/>
              </a:lnSpc>
              <a:buFont typeface="Wingdings" panose="05000000000000000000" pitchFamily="2" charset="2"/>
              <a:buChar char="Ø"/>
            </a:pPr>
            <a:endParaRPr lang="en-US" sz="1600" b="1" dirty="0">
              <a:solidFill>
                <a:schemeClr val="tx1"/>
              </a:solidFill>
            </a:endParaRPr>
          </a:p>
          <a:p>
            <a:pPr marL="742950" lvl="1" indent="-285750" defTabSz="914400">
              <a:lnSpc>
                <a:spcPct val="90000"/>
              </a:lnSpc>
              <a:buFont typeface="Wingdings" panose="05000000000000000000" pitchFamily="2" charset="2"/>
              <a:buChar char="Ø"/>
            </a:pPr>
            <a:r>
              <a:rPr lang="en-US" sz="1600" b="1" dirty="0">
                <a:solidFill>
                  <a:schemeClr val="tx1"/>
                </a:solidFill>
              </a:rPr>
              <a:t>THROUGH  ANY PERSON  SUCH AS  PUBLIC  SERVANT, FRIEND , NGO, RELATIVE  AND VOLUNTEERS. 	</a:t>
            </a:r>
          </a:p>
        </p:txBody>
      </p:sp>
    </p:spTree>
    <p:extLst>
      <p:ext uri="{BB962C8B-B14F-4D97-AF65-F5344CB8AC3E}">
        <p14:creationId xmlns:p14="http://schemas.microsoft.com/office/powerpoint/2010/main" val="414179107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750"/>
                                        <p:tgtEl>
                                          <p:spTgt spid="5">
                                            <p:txEl>
                                              <p:pRg st="0" end="0"/>
                                            </p:txEl>
                                          </p:spTgt>
                                        </p:tgtEl>
                                      </p:cBhvr>
                                    </p:animEffect>
                                    <p:anim calcmode="lin" valueType="num">
                                      <p:cBhvr>
                                        <p:cTn id="8" dur="7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750"/>
                                        <p:tgtEl>
                                          <p:spTgt spid="5">
                                            <p:txEl>
                                              <p:pRg st="2" end="2"/>
                                            </p:txEl>
                                          </p:spTgt>
                                        </p:tgtEl>
                                      </p:cBhvr>
                                    </p:animEffect>
                                    <p:anim calcmode="lin" valueType="num">
                                      <p:cBhvr>
                                        <p:cTn id="13" dur="75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75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750"/>
                                        <p:tgtEl>
                                          <p:spTgt spid="5">
                                            <p:txEl>
                                              <p:pRg st="4" end="4"/>
                                            </p:txEl>
                                          </p:spTgt>
                                        </p:tgtEl>
                                      </p:cBhvr>
                                    </p:animEffect>
                                    <p:anim calcmode="lin" valueType="num">
                                      <p:cBhvr>
                                        <p:cTn id="18" dur="75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9" dur="750" fill="hold"/>
                                        <p:tgtEl>
                                          <p:spTgt spid="5">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750"/>
                                        <p:tgtEl>
                                          <p:spTgt spid="5">
                                            <p:txEl>
                                              <p:pRg st="6" end="6"/>
                                            </p:txEl>
                                          </p:spTgt>
                                        </p:tgtEl>
                                      </p:cBhvr>
                                    </p:animEffect>
                                    <p:anim calcmode="lin" valueType="num">
                                      <p:cBhvr>
                                        <p:cTn id="23" dur="75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4" dur="750" fill="hold"/>
                                        <p:tgtEl>
                                          <p:spTgt spid="5">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fade">
                                      <p:cBhvr>
                                        <p:cTn id="27" dur="750"/>
                                        <p:tgtEl>
                                          <p:spTgt spid="5">
                                            <p:txEl>
                                              <p:pRg st="8" end="8"/>
                                            </p:txEl>
                                          </p:spTgt>
                                        </p:tgtEl>
                                      </p:cBhvr>
                                    </p:animEffect>
                                    <p:anim calcmode="lin" valueType="num">
                                      <p:cBhvr>
                                        <p:cTn id="28" dur="75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29" dur="75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4C686-7A99-A413-2B0B-B40511F287EF}"/>
              </a:ext>
            </a:extLst>
          </p:cNvPr>
          <p:cNvSpPr>
            <a:spLocks noGrp="1"/>
          </p:cNvSpPr>
          <p:nvPr>
            <p:ph type="title"/>
          </p:nvPr>
        </p:nvSpPr>
        <p:spPr>
          <a:xfrm>
            <a:off x="4478408" y="950582"/>
            <a:ext cx="5002475" cy="4601183"/>
          </a:xfrm>
        </p:spPr>
        <p:txBody>
          <a:bodyPr>
            <a:normAutofit/>
            <a:scene3d>
              <a:camera prst="orthographicFront"/>
              <a:lightRig rig="threePt" dir="t"/>
            </a:scene3d>
            <a:sp3d extrusionH="57150">
              <a:bevelT w="57150" h="38100" prst="artDeco"/>
            </a:sp3d>
          </a:bodyPr>
          <a:lstStyle/>
          <a:p>
            <a:pPr algn="ctr"/>
            <a:r>
              <a:rPr lang="en-IN" sz="5400" b="1" u="sng" dirty="0">
                <a:solidFill>
                  <a:schemeClr val="accent1">
                    <a:lumMod val="50000"/>
                  </a:schemeClr>
                </a:solidFill>
                <a:effectLst>
                  <a:outerShdw blurRad="60007" dist="310007" dir="7680000" sy="30000" kx="1300200" algn="ctr" rotWithShape="0">
                    <a:prstClr val="black">
                      <a:alpha val="32000"/>
                    </a:prstClr>
                  </a:outerShdw>
                </a:effectLst>
              </a:rPr>
              <a:t>JAI HIND</a:t>
            </a:r>
          </a:p>
        </p:txBody>
      </p:sp>
    </p:spTree>
    <p:extLst>
      <p:ext uri="{BB962C8B-B14F-4D97-AF65-F5344CB8AC3E}">
        <p14:creationId xmlns:p14="http://schemas.microsoft.com/office/powerpoint/2010/main" val="381125851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ra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Frame</Template>
  <TotalTime>527</TotalTime>
  <Words>941</Words>
  <Application>Microsoft Office PowerPoint</Application>
  <PresentationFormat>Widescreen</PresentationFormat>
  <Paragraphs>281</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Frame</vt:lpstr>
      <vt:lpstr>VOCATIONAL  TRAINING  AND VARIOUS  SCHEMES  FOR  GIRLS  </vt:lpstr>
      <vt:lpstr>J&amp;K GOVT  SCHEME</vt:lpstr>
      <vt:lpstr>J&amp;K GOVT  SCHEME</vt:lpstr>
      <vt:lpstr>J&amp;K GOVT  SCHEME</vt:lpstr>
      <vt:lpstr>PowerPoint Presentation</vt:lpstr>
      <vt:lpstr>          SCHEME-   TEJASWANI  YOUTH SCHEME.     BENEFICIARIES-   WOMEN/GIRLS OF J&amp; K (UT)  ASPIRING TO START OWN BUISNESS.   ELIGIBILITY   PERMANENT RESIDENT OF J &amp; K (UT).    WOMEN/GIRLS FROM AGE 18 TO 35 YRS.   SHOULD NOT BE IN ANY GOVT JOB.   SHOULD HAVE A UNIQUE IDEA OF STARTUP/BUISNESS. </vt:lpstr>
      <vt:lpstr>        SCHEME-  JK SUPER 75 SCHOLARSHIP         BENEFICIARIES-   GIRL STUDENTS FROM ECONOMICALLY  DISADVANTAGED SECTION   ELIGIBILITY   MUST BE NATIVE OF J &amp; K (UT).    SHOULD HAVE  OBTAINED GOOD MARKS  IN 10 &amp; 12th STD.  </vt:lpstr>
      <vt:lpstr>SCHEME   COMBINED COUNSELLING BOARD SCHOLARSHIP, J &amp; K.         BENEFICIARIES  -  DOMICILED/ PERMT RESIDENT FROM J&amp;K (UT).    ELIGIBILITY   STUDENTS STUDYING AT  THE COLLEGE / UNIVERSITY LEVEL.   PURSUING DIPLOMA, DEGREE OR PG LEVEL COURSES.   SHOULD HAVE SECURED MINIMUM  40%  TO 50 % MARKS  IN LAST QUALIFYING EXAM. </vt:lpstr>
      <vt:lpstr> SCHEME-   PRIME MINISTER SPECIAL SCHOLARSHIP SCHEME , J &amp; K.         BENEFICIARIES- DOMICILED/ PERMT RESIDENT FROM J&amp;K (UT).    ELIGIBILITY   SHOULD HAVE PASSED CLASS 12TH FROM   J &amp;  K  BOARD OR CBSE AFFILIATED SCHOOLS IN J &amp; K.   MUST BE PURSUING A GENERAL, PROFESSIONAL  OR MEDICAL DEGREE COURSE.   MUST BE WILLING TO TAKE ADMISSION  OUTSIDE J&amp; K.   ANNUAL INCOME  OF FAMILY  MUST BE  LESS THAN INR 8 LAKH.   STUDENTS WHO HAVE COMPLETED 10+3   FROM  UT  POLYTECHNICS CAN ALSO APPLY.</vt:lpstr>
      <vt:lpstr> SCHEME   KASHMIR EDUCATION INITIATIVE SCHOLARSHIP 2022.         BENEFICIARIES  -  DOMICILED/ PERMT RESIDENT FROM J&amp;K (UT).    ELIGIBILITY   75% MARKS IN CLASS 8 EXAMINATION HELD IN NOV OR DEC OF YR 2021.   TOTAL FAMILY INCOME SHOULD NOT EXCEED RS 3 LAC.</vt:lpstr>
      <vt:lpstr> SCHEME-   KASHMIR EDUCATI ON SCHEME CBSE SCHOLARSHIP         BENEFICIARIES   ONE GIRL CHILD  PER FAMILY  ACROSS  INDIA.   ELIGIBILITY   MUST BE INDIAN CITIZEN.    MUST BE STUDYING IN GOVT SCHOOL AFFILIATED TO CBSE BOARD.   ONLY ONE GIRL CHILD  APPLICATBLE  FROM  A  FAMILY.   SCHOOL FEE NOT TO BE MORE THAN RS 1500 PER MONTH.   MUST HAVE SECURED 60% OR 6.2 CGPA IN HER 10TH BOARD EXAM.   </vt:lpstr>
      <vt:lpstr>PowerPoint Presentation</vt:lpstr>
      <vt:lpstr>PowerPoint Presentation</vt:lpstr>
      <vt:lpstr>CENTRAL  GOVT  SCHEME</vt:lpstr>
      <vt:lpstr>CENTRAL  GOVT  SCHEME</vt:lpstr>
      <vt:lpstr>           SCHEME-   MAHILA  POLICE VOLUNTEERS         BENEFICIARIES-   INDIAN WOMEN   ELIGIBILITY   WOMEN APPLICANT MUST BE 21 YRS AGE.   WOMEN APPLICANT MUST HAVE A 12TH GRADE CERTIFICATE.   SHOULD BE FROM SAME GEOGRAPHICAL AREA  AND MUST KNOW THE LOCAL LANGUAGE.   SHOULD NOT HAVE CRIMINAL RECORD.   SHOULD NOT BE MEMBER OF ANY POLITICAL PARTY. </vt:lpstr>
      <vt:lpstr>          SCHEME-  WORKING WOMEN HOSTEL.   BENEFICIARIES-   WORKING  WOMEN (SINGLE, WIDOWED,  MARRIED , DIVORCED, SEPERATED) , RESERVATIONS FOR WOMEN SPECIALLY  ABLED WOMEN.   ELIGIBILITY-   WORKING WOMEN WHOSE HUSBAND OR FAMILY  DOES NOT RESIDE IN SAME CITY/AREA.    WOMEN UNDERGOING TRAINING (NOT EXCEEDING ONE YEAR)   MONTHLY INCOME  (NOT EXCEEDING Rs 50,000/- IN METROPLITON CITY,  RS 35,000/-  IN OTHER  CITIES)   </vt:lpstr>
      <vt:lpstr>PowerPoint Presentation</vt:lpstr>
      <vt:lpstr>PowerPoint Presentation</vt:lpstr>
      <vt:lpstr>            SCHEME-   TERM LOAN SCHEME          BENEFICIARIES-   WOMEN OF J &amp; K (UT)   FUNDING BY-  WOMEN’S DEVELOPMENT CORPORATION.   ELIGIBILITY-   SKILLED  FOR ANY  LOCAL CRAFT WHICH IS VIABLE.    18 TO 45 YRS AGE GROUP.   PERMANENT RESIDENT OF J &amp; K (UT).   ANNUAL FAMILY INCOME  - RS 1,20,000/-( FOR URBAN AREA),  RS 98,000 (FOR RURAL AREA).    </vt:lpstr>
      <vt:lpstr> SCHEME -  VIRASAT  TERM LOAN SCHEME        BENEFICIARIES-   WOMEN OF J &amp; K (UT)   PURPOSE-   FOR PURCHASE OF EQUIPMENT/TOOLS/MACHINERY.   FUNDING BY-  WOMEN’S DEVELOPMENT CORPORATION.   ELIGIBILITY-   SHOULD HAVE ARTISAN CARD.    18 TO 45 YRS AGE GROUP.   PERMANENT RESIDENT OF J &amp; K (UT).   ANNUAL FAMILY INCOME  - RS 1,20,000/-( FOR URBAN AREA),  RS 98,000 (FOR RURAL AREA). </vt:lpstr>
      <vt:lpstr>          SCHEME-   HAUSLA        BENEFICIARIES-   WOMEN OF J &amp; K (UT)   FUNDING BY-  WOMEN’S DEVELOPMENT CORPORATION.   ELIGIBILITY-   WOMEN RESIDENT OF J &amp; K (UT).    ABOVE 18 YRS OF AGE.   OWNING MORE THAN 33% OF THE ENTERPRISES.   HAS COMMENCED BUISNESS OPERATION. </vt:lpstr>
      <vt:lpstr> SCHEME-  ONE STOP CENTRE .    AIMED AT-  WOMEN AFFECTED BY VIOLENCE.        BENEFICIARIES-   ALL  WOMEN,  INCLUDING GIRLS  AGED BELOW 18.    HOW TO APPLY-   NO  APPLICATION  PROCESS.</vt:lpstr>
      <vt:lpstr>JAI HIND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Muneesh Kumar</dc:creator>
  <cp:lastModifiedBy>Anjali .</cp:lastModifiedBy>
  <cp:revision>18</cp:revision>
  <dcterms:created xsi:type="dcterms:W3CDTF">2022-07-03T06:44:53Z</dcterms:created>
  <dcterms:modified xsi:type="dcterms:W3CDTF">2022-07-04T11:39:30Z</dcterms:modified>
</cp:coreProperties>
</file>